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2.jpeg" ContentType="image/jpeg"/>
  <Override PartName="/ppt/media/image3.jpeg" ContentType="image/jpeg"/>
  <Override PartName="/ppt/media/image4.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jpeg" ContentType="image/jpeg"/>
  <Override PartName="/ppt/media/image6.jpeg" ContentType="image/jpeg"/>
  <Override PartName="/ppt/media/image7.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x="13004800" cy="9753600"/>
  <p:notesSz cx="6858000" cy="9144000"/>
  <p:defaultTextStyle>
    <a:lvl1pPr algn="ctr" defTabSz="584200">
      <a:defRPr sz="3800">
        <a:latin typeface="Gill Sans"/>
        <a:ea typeface="Gill Sans"/>
        <a:cs typeface="Gill Sans"/>
        <a:sym typeface="Gill Sans"/>
      </a:defRPr>
    </a:lvl1pPr>
    <a:lvl2pPr indent="342900" algn="ctr" defTabSz="584200">
      <a:defRPr sz="3800">
        <a:latin typeface="Gill Sans"/>
        <a:ea typeface="Gill Sans"/>
        <a:cs typeface="Gill Sans"/>
        <a:sym typeface="Gill Sans"/>
      </a:defRPr>
    </a:lvl2pPr>
    <a:lvl3pPr indent="685800" algn="ctr" defTabSz="584200">
      <a:defRPr sz="3800">
        <a:latin typeface="Gill Sans"/>
        <a:ea typeface="Gill Sans"/>
        <a:cs typeface="Gill Sans"/>
        <a:sym typeface="Gill Sans"/>
      </a:defRPr>
    </a:lvl3pPr>
    <a:lvl4pPr indent="1028700" algn="ctr" defTabSz="584200">
      <a:defRPr sz="3800">
        <a:latin typeface="Gill Sans"/>
        <a:ea typeface="Gill Sans"/>
        <a:cs typeface="Gill Sans"/>
        <a:sym typeface="Gill Sans"/>
      </a:defRPr>
    </a:lvl4pPr>
    <a:lvl5pPr indent="1371600" algn="ctr" defTabSz="584200">
      <a:defRPr sz="3800">
        <a:latin typeface="Gill Sans"/>
        <a:ea typeface="Gill Sans"/>
        <a:cs typeface="Gill Sans"/>
        <a:sym typeface="Gill Sans"/>
      </a:defRPr>
    </a:lvl5pPr>
    <a:lvl6pPr indent="1714500" algn="ctr" defTabSz="584200">
      <a:defRPr sz="3800">
        <a:latin typeface="Gill Sans"/>
        <a:ea typeface="Gill Sans"/>
        <a:cs typeface="Gill Sans"/>
        <a:sym typeface="Gill Sans"/>
      </a:defRPr>
    </a:lvl6pPr>
    <a:lvl7pPr indent="2057400" algn="ctr" defTabSz="584200">
      <a:defRPr sz="3800">
        <a:latin typeface="Gill Sans"/>
        <a:ea typeface="Gill Sans"/>
        <a:cs typeface="Gill Sans"/>
        <a:sym typeface="Gill Sans"/>
      </a:defRPr>
    </a:lvl7pPr>
    <a:lvl8pPr indent="2400300" algn="ctr" defTabSz="584200">
      <a:defRPr sz="3800">
        <a:latin typeface="Gill Sans"/>
        <a:ea typeface="Gill Sans"/>
        <a:cs typeface="Gill Sans"/>
        <a:sym typeface="Gill Sans"/>
      </a:defRPr>
    </a:lvl8pPr>
    <a:lvl9pPr indent="2743200" algn="ctr" defTabSz="584200">
      <a:defRPr sz="3800">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p:nvPr>
            <p:ph type="sldImg"/>
          </p:nvPr>
        </p:nvSpPr>
        <p:spPr>
          <a:xfrm>
            <a:off x="1143000" y="685800"/>
            <a:ext cx="4572000" cy="3429000"/>
          </a:xfrm>
          <a:prstGeom prst="rect">
            <a:avLst/>
          </a:prstGeom>
        </p:spPr>
        <p:txBody>
          <a:bodyPr/>
          <a:lstStyle/>
          <a:p>
            <a:pPr lvl="0"/>
          </a:p>
        </p:txBody>
      </p:sp>
      <p:sp>
        <p:nvSpPr>
          <p:cNvPr id="36" name="Shape 3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defRPr sz="3600">
        <a:latin typeface="Helvetica"/>
        <a:ea typeface="Helvetica"/>
        <a:cs typeface="Helvetica"/>
        <a:sym typeface="Helvetica"/>
      </a:defRPr>
    </a:lvl1pPr>
    <a:lvl2pPr indent="228600" defTabSz="457200">
      <a:defRPr sz="3600">
        <a:latin typeface="Helvetica"/>
        <a:ea typeface="Helvetica"/>
        <a:cs typeface="Helvetica"/>
        <a:sym typeface="Helvetica"/>
      </a:defRPr>
    </a:lvl2pPr>
    <a:lvl3pPr indent="457200" defTabSz="457200">
      <a:defRPr sz="3600">
        <a:latin typeface="Helvetica"/>
        <a:ea typeface="Helvetica"/>
        <a:cs typeface="Helvetica"/>
        <a:sym typeface="Helvetica"/>
      </a:defRPr>
    </a:lvl3pPr>
    <a:lvl4pPr indent="685800" defTabSz="457200">
      <a:defRPr sz="3600">
        <a:latin typeface="Helvetica"/>
        <a:ea typeface="Helvetica"/>
        <a:cs typeface="Helvetica"/>
        <a:sym typeface="Helvetica"/>
      </a:defRPr>
    </a:lvl4pPr>
    <a:lvl5pPr indent="914400" defTabSz="457200">
      <a:defRPr sz="3600">
        <a:latin typeface="Helvetica"/>
        <a:ea typeface="Helvetica"/>
        <a:cs typeface="Helvetica"/>
        <a:sym typeface="Helvetica"/>
      </a:defRPr>
    </a:lvl5pPr>
    <a:lvl6pPr indent="1143000" defTabSz="457200">
      <a:defRPr sz="3600">
        <a:latin typeface="Helvetica"/>
        <a:ea typeface="Helvetica"/>
        <a:cs typeface="Helvetica"/>
        <a:sym typeface="Helvetica"/>
      </a:defRPr>
    </a:lvl6pPr>
    <a:lvl7pPr indent="1371600" defTabSz="457200">
      <a:defRPr sz="3600">
        <a:latin typeface="Helvetica"/>
        <a:ea typeface="Helvetica"/>
        <a:cs typeface="Helvetica"/>
        <a:sym typeface="Helvetica"/>
      </a:defRPr>
    </a:lvl7pPr>
    <a:lvl8pPr indent="1600200" defTabSz="457200">
      <a:defRPr sz="3600">
        <a:latin typeface="Helvetica"/>
        <a:ea typeface="Helvetica"/>
        <a:cs typeface="Helvetica"/>
        <a:sym typeface="Helvetica"/>
      </a:defRPr>
    </a:lvl8pPr>
    <a:lvl9pPr indent="1828800" defTabSz="457200">
      <a:defRPr sz="3600">
        <a:latin typeface="Helvetica"/>
        <a:ea typeface="Helvetica"/>
        <a:cs typeface="Helvetica"/>
        <a:sym typeface="Helvetica"/>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ph type="sldImg"/>
          </p:nvPr>
        </p:nvSpPr>
        <p:spPr>
          <a:prstGeom prst="rect">
            <a:avLst/>
          </a:prstGeom>
        </p:spPr>
        <p:txBody>
          <a:bodyPr/>
          <a:lstStyle/>
          <a:p>
            <a:pPr lvl="0"/>
          </a:p>
        </p:txBody>
      </p:sp>
      <p:sp>
        <p:nvSpPr>
          <p:cNvPr id="43" name="Shape 43"/>
          <p:cNvSpPr/>
          <p:nvPr>
            <p:ph type="body" sz="quarter" idx="1"/>
          </p:nvPr>
        </p:nvSpPr>
        <p:spPr>
          <a:prstGeom prst="rect">
            <a:avLst/>
          </a:prstGeom>
        </p:spPr>
        <p:txBody>
          <a:bodyPr/>
          <a:lstStyle/>
          <a:p>
            <a:pPr lvl="0">
              <a:defRPr sz="1800"/>
            </a:pPr>
            <a:r>
              <a:rPr sz="3600"/>
              <a:t>Thanks everybody for coming to my talk! My name is Michael Becker, I work on the Data Ninjas Team at AWeber. AWeber is an email service provider located just outside of Philadelphia. I’m also the founder of the DataPhilly meetup with over 800 members.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lvl="0"/>
          </a:p>
        </p:txBody>
      </p:sp>
      <p:sp>
        <p:nvSpPr>
          <p:cNvPr id="112" name="Shape 112"/>
          <p:cNvSpPr/>
          <p:nvPr>
            <p:ph type="body" sz="quarter" idx="1"/>
          </p:nvPr>
        </p:nvSpPr>
        <p:spPr>
          <a:prstGeom prst="rect">
            <a:avLst/>
          </a:prstGeom>
        </p:spPr>
        <p:txBody>
          <a:bodyPr/>
          <a:lstStyle/>
          <a:p>
            <a:pPr lvl="0">
              <a:defRPr sz="1800"/>
            </a:pPr>
            <a:r>
              <a:rPr b="1" sz="2000"/>
              <a:t>W</a:t>
            </a:r>
            <a:r>
              <a:rPr sz="2000"/>
              <a:t>hat is Data Science, well there is a lot of disagreement on this subject but I like this Venn diagram created by Drew Conway which gives a good high level overview of what skills are involved in Data Science.</a:t>
            </a:r>
            <a:endParaRPr sz="2000"/>
          </a:p>
          <a:p>
            <a:pPr lvl="0">
              <a:defRPr sz="1800"/>
            </a:pPr>
            <a:r>
              <a:rPr b="1" sz="2000"/>
              <a:t>C</a:t>
            </a:r>
            <a:r>
              <a:rPr sz="2000"/>
              <a:t>onway argues that at a minimum, you need 3 main skills to be a good Data Scientist. Hacking skills, Math &amp; statistics, and substantive expertise.</a:t>
            </a:r>
            <a:endParaRPr sz="2000"/>
          </a:p>
          <a:p>
            <a:pPr lvl="0">
              <a:defRPr sz="1800"/>
            </a:pPr>
            <a:r>
              <a:rPr b="1" sz="2000"/>
              <a:t>I</a:t>
            </a:r>
            <a:r>
              <a:rPr sz="2000"/>
              <a:t>n the “Hacking Skills” circle, he includes things like “manipulating text files at the command-line” and “thinking algorithmically”</a:t>
            </a:r>
            <a:endParaRPr sz="2000"/>
          </a:p>
          <a:p>
            <a:pPr lvl="0">
              <a:defRPr sz="1800"/>
            </a:pPr>
            <a:r>
              <a:rPr b="1" sz="2000"/>
              <a:t>T</a:t>
            </a:r>
            <a:r>
              <a:rPr sz="2000"/>
              <a:t>he Math &amp; Statistics part is pretty straight forward.</a:t>
            </a:r>
            <a:endParaRPr sz="2000"/>
          </a:p>
          <a:p>
            <a:pPr lvl="0">
              <a:defRPr sz="1800"/>
            </a:pPr>
            <a:r>
              <a:rPr b="1" sz="2000"/>
              <a:t>D</a:t>
            </a:r>
            <a:r>
              <a:rPr sz="2000"/>
              <a:t>rew argues that these 2 pieces are not enough on their own, you also need to understand the data, you need domain knowledge and expertise.</a:t>
            </a:r>
            <a:endParaRPr sz="2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lvl="0"/>
          </a:p>
        </p:txBody>
      </p:sp>
      <p:sp>
        <p:nvSpPr>
          <p:cNvPr id="119" name="Shape 119"/>
          <p:cNvSpPr/>
          <p:nvPr>
            <p:ph type="body" sz="quarter" idx="1"/>
          </p:nvPr>
        </p:nvSpPr>
        <p:spPr>
          <a:prstGeom prst="rect">
            <a:avLst/>
          </a:prstGeom>
        </p:spPr>
        <p:txBody>
          <a:bodyPr/>
          <a:lstStyle/>
          <a:p>
            <a:pPr lvl="0">
              <a:defRPr sz="1800"/>
            </a:pPr>
            <a:r>
              <a:rPr sz="3600"/>
              <a:t>I’m not sure if it was Hilary Mason who first coined the term OSEMN, but that’s certainly who I learned it from. OSEMN is a typical data science process followed by many data scientists. Let’s break it down.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lvl="0"/>
          </a:p>
        </p:txBody>
      </p:sp>
      <p:sp>
        <p:nvSpPr>
          <p:cNvPr id="126" name="Shape 126"/>
          <p:cNvSpPr/>
          <p:nvPr>
            <p:ph type="body" sz="quarter" idx="1"/>
          </p:nvPr>
        </p:nvSpPr>
        <p:spPr>
          <a:prstGeom prst="rect">
            <a:avLst/>
          </a:prstGeom>
        </p:spPr>
        <p:txBody>
          <a:bodyPr/>
          <a:lstStyle/>
          <a:p>
            <a:pPr lvl="0">
              <a:defRPr sz="1800"/>
            </a:pPr>
            <a:r>
              <a:rPr sz="3600"/>
              <a:t>Obtain is pretty straight forward. To do Data Science, you first need data. Not all data is easy to access. Be prepared to jump through some of hoops to obtain your datasets.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lvl="0"/>
          </a:p>
        </p:txBody>
      </p:sp>
      <p:sp>
        <p:nvSpPr>
          <p:cNvPr id="133" name="Shape 133"/>
          <p:cNvSpPr/>
          <p:nvPr>
            <p:ph type="body" sz="quarter" idx="1"/>
          </p:nvPr>
        </p:nvSpPr>
        <p:spPr>
          <a:prstGeom prst="rect">
            <a:avLst/>
          </a:prstGeom>
        </p:spPr>
        <p:txBody>
          <a:bodyPr/>
          <a:lstStyle/>
          <a:p>
            <a:pPr lvl="0">
              <a:defRPr sz="1800"/>
            </a:pPr>
            <a:r>
              <a:rPr sz="3600"/>
              <a:t>Okay, so you have your dataset, now what? If your lucky, your data will be well structured and easily parseable. But in reality, it’s rarely that simple. Messy data is the norm, not the exception. But don’t panic, scrubbing your data just another part of the job!</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lvl="0"/>
          </a:p>
        </p:txBody>
      </p:sp>
      <p:sp>
        <p:nvSpPr>
          <p:cNvPr id="140" name="Shape 140"/>
          <p:cNvSpPr/>
          <p:nvPr>
            <p:ph type="body" sz="quarter" idx="1"/>
          </p:nvPr>
        </p:nvSpPr>
        <p:spPr>
          <a:prstGeom prst="rect">
            <a:avLst/>
          </a:prstGeom>
        </p:spPr>
        <p:txBody>
          <a:bodyPr/>
          <a:lstStyle/>
          <a:p>
            <a:pPr lvl="0">
              <a:defRPr sz="1800"/>
            </a:pPr>
            <a:r>
              <a:rPr sz="3600"/>
              <a:t>To get the most out of your dataset, you need to understand it. This is where the Explore step comes in. This can be as simple as looking at your raw data in a text editor, or as advanced as running machine learning algorithms on your data.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lvl="0"/>
          </a:p>
        </p:txBody>
      </p:sp>
      <p:sp>
        <p:nvSpPr>
          <p:cNvPr id="147" name="Shape 147"/>
          <p:cNvSpPr/>
          <p:nvPr>
            <p:ph type="body" sz="quarter" idx="1"/>
          </p:nvPr>
        </p:nvSpPr>
        <p:spPr>
          <a:prstGeom prst="rect">
            <a:avLst/>
          </a:prstGeom>
        </p:spPr>
        <p:txBody>
          <a:bodyPr/>
          <a:lstStyle/>
          <a:p>
            <a:pPr lvl="0">
              <a:defRPr sz="1800"/>
            </a:pPr>
            <a:r>
              <a:rPr sz="3600"/>
              <a:t>Sometimes you want to predict the future using your data! This is usually where machine learning comes into the picture. The goal here is to maximize predictive power by minimizing the level of error.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lvl="0"/>
          </a:p>
        </p:txBody>
      </p:sp>
      <p:sp>
        <p:nvSpPr>
          <p:cNvPr id="154" name="Shape 154"/>
          <p:cNvSpPr/>
          <p:nvPr>
            <p:ph type="body" sz="quarter" idx="1"/>
          </p:nvPr>
        </p:nvSpPr>
        <p:spPr>
          <a:prstGeom prst="rect">
            <a:avLst/>
          </a:prstGeom>
        </p:spPr>
        <p:txBody>
          <a:bodyPr/>
          <a:lstStyle/>
          <a:p>
            <a:pPr lvl="0">
              <a:defRPr sz="1800"/>
            </a:pPr>
            <a:r>
              <a:rPr sz="3600"/>
              <a:t>A model isn’t useful on it’s own. This is where the interpret step comes in. Often while interpreting the results of your model, you’ll identify areas for improvement which will allow you to iterate and improved on it. Even a bad model can lead to useful insights.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lvl="0"/>
          </a:p>
        </p:txBody>
      </p:sp>
      <p:sp>
        <p:nvSpPr>
          <p:cNvPr id="161" name="Shape 161"/>
          <p:cNvSpPr/>
          <p:nvPr>
            <p:ph type="body" sz="quarter" idx="1"/>
          </p:nvPr>
        </p:nvSpPr>
        <p:spPr>
          <a:prstGeom prst="rect">
            <a:avLst/>
          </a:prstGeom>
        </p:spPr>
        <p:txBody>
          <a:bodyPr/>
          <a:lstStyle/>
          <a:p>
            <a:pPr lvl="0">
              <a:defRPr sz="1800"/>
            </a:pPr>
            <a:r>
              <a:rPr b="1" sz="2900"/>
              <a:t>I</a:t>
            </a:r>
            <a:r>
              <a:rPr sz="2900"/>
              <a:t>n this talk I’m going to walk you through the OSEMN process by building a language classification algorithm from scratch. Language classification can be useful on its own. For example, I’ve used this algorithm break down AWeber’s customers by the language they use in their emails.</a:t>
            </a:r>
            <a:endParaRPr sz="2900"/>
          </a:p>
          <a:p>
            <a:pPr lvl="0">
              <a:defRPr sz="1800"/>
            </a:pPr>
            <a:r>
              <a:rPr b="1" sz="2900"/>
              <a:t>L</a:t>
            </a:r>
            <a:r>
              <a:rPr sz="2900"/>
              <a:t>anguage classification can also be useful as a preprocessing step. For example, Google likely uses it to figure out which machine translation model to use in google translate.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lvl="0"/>
          </a:p>
        </p:txBody>
      </p:sp>
      <p:sp>
        <p:nvSpPr>
          <p:cNvPr id="172" name="Shape 172"/>
          <p:cNvSpPr/>
          <p:nvPr>
            <p:ph type="body" sz="quarter" idx="1"/>
          </p:nvPr>
        </p:nvSpPr>
        <p:spPr>
          <a:prstGeom prst="rect">
            <a:avLst/>
          </a:prstGeom>
        </p:spPr>
        <p:txBody>
          <a:bodyPr/>
          <a:lstStyle/>
          <a:p>
            <a:pPr lvl="0">
              <a:defRPr sz="1800"/>
            </a:pPr>
            <a:r>
              <a:rPr sz="3600"/>
              <a:t>Step one is to obtain the data. In the case of our language classification model, we need text in a bunch of different languages. Fortunately, Wikipedia has an abundant supply of this kind of data. There are Wikipedia datasets available online, but that’s no fun! Let’s build our own!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lvl="0"/>
          </a:p>
        </p:txBody>
      </p:sp>
      <p:sp>
        <p:nvSpPr>
          <p:cNvPr id="179" name="Shape 179"/>
          <p:cNvSpPr/>
          <p:nvPr>
            <p:ph type="body" sz="quarter" idx="1"/>
          </p:nvPr>
        </p:nvSpPr>
        <p:spPr>
          <a:prstGeom prst="rect">
            <a:avLst/>
          </a:prstGeom>
        </p:spPr>
        <p:txBody>
          <a:bodyPr/>
          <a:lstStyle/>
          <a:p>
            <a:pPr lvl="0">
              <a:defRPr sz="1800"/>
            </a:pPr>
            <a:r>
              <a:rPr sz="3600"/>
              <a:t>To start off, I grabbed a list of hourly page views. I wrote some scripts to aggregate this data for several months, and compiled a list of the top articles per language.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sldImg"/>
          </p:nvPr>
        </p:nvSpPr>
        <p:spPr>
          <a:prstGeom prst="rect">
            <a:avLst/>
          </a:prstGeom>
        </p:spPr>
        <p:txBody>
          <a:bodyPr/>
          <a:lstStyle/>
          <a:p>
            <a:pPr lvl="0"/>
          </a:p>
        </p:txBody>
      </p:sp>
      <p:sp>
        <p:nvSpPr>
          <p:cNvPr id="53" name="Shape 53"/>
          <p:cNvSpPr/>
          <p:nvPr>
            <p:ph type="body" sz="quarter" idx="1"/>
          </p:nvPr>
        </p:nvSpPr>
        <p:spPr>
          <a:prstGeom prst="rect">
            <a:avLst/>
          </a:prstGeom>
        </p:spPr>
        <p:txBody>
          <a:bodyPr/>
          <a:lstStyle/>
          <a:p>
            <a:pPr lvl="0">
              <a:defRPr sz="1800"/>
            </a:pPr>
            <a:r>
              <a:rPr sz="3600"/>
              <a:t>Working on the DAMN team at AWeber, I’ve introduced several predictive algorithms into our application. My co-workers think I’m some kind of math superhero, reading scholarly papers by day and fighting crime by night! The truth is much more sinister.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lvl="0"/>
          </a:p>
        </p:txBody>
      </p:sp>
      <p:sp>
        <p:nvSpPr>
          <p:cNvPr id="186" name="Shape 186"/>
          <p:cNvSpPr/>
          <p:nvPr>
            <p:ph type="body" sz="quarter" idx="1"/>
          </p:nvPr>
        </p:nvSpPr>
        <p:spPr>
          <a:prstGeom prst="rect">
            <a:avLst/>
          </a:prstGeom>
        </p:spPr>
        <p:txBody>
          <a:bodyPr/>
          <a:lstStyle/>
          <a:p>
            <a:pPr lvl="0">
              <a:defRPr sz="1800"/>
            </a:pPr>
            <a:r>
              <a:rPr sz="3600"/>
              <a:t>Next I used the Special:Export page for each Wikipedia to export the pages I wanted.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lvl="0"/>
          </a:p>
        </p:txBody>
      </p:sp>
      <p:sp>
        <p:nvSpPr>
          <p:cNvPr id="193" name="Shape 193"/>
          <p:cNvSpPr/>
          <p:nvPr>
            <p:ph type="body" sz="quarter" idx="1"/>
          </p:nvPr>
        </p:nvSpPr>
        <p:spPr>
          <a:prstGeom prst="rect">
            <a:avLst/>
          </a:prstGeom>
        </p:spPr>
        <p:txBody>
          <a:bodyPr/>
          <a:lstStyle/>
          <a:p>
            <a:pPr lvl="0">
              <a:defRPr sz="1800"/>
            </a:pPr>
            <a:r>
              <a:rPr sz="3600"/>
              <a:t>This task was made trivially scriptable via the use of the “Copy as cURL” command in the Chrome Developer Tools.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lvl="0"/>
          </a:p>
        </p:txBody>
      </p:sp>
      <p:sp>
        <p:nvSpPr>
          <p:cNvPr id="200" name="Shape 200"/>
          <p:cNvSpPr/>
          <p:nvPr>
            <p:ph type="body" sz="quarter" idx="1"/>
          </p:nvPr>
        </p:nvSpPr>
        <p:spPr>
          <a:prstGeom prst="rect">
            <a:avLst/>
          </a:prstGeom>
        </p:spPr>
        <p:txBody>
          <a:bodyPr/>
          <a:lstStyle/>
          <a:p>
            <a:pPr lvl="0">
              <a:defRPr sz="1800"/>
            </a:pPr>
            <a:r>
              <a:rPr sz="3600"/>
              <a:t>Add to this the nifty uncurl library, and you have an instant Python bot!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lvl="0"/>
          </a:p>
        </p:txBody>
      </p:sp>
      <p:sp>
        <p:nvSpPr>
          <p:cNvPr id="210" name="Shape 210"/>
          <p:cNvSpPr/>
          <p:nvPr>
            <p:ph type="body" sz="quarter" idx="1"/>
          </p:nvPr>
        </p:nvSpPr>
        <p:spPr>
          <a:prstGeom prst="rect">
            <a:avLst/>
          </a:prstGeom>
        </p:spPr>
        <p:txBody>
          <a:bodyPr/>
          <a:lstStyle/>
          <a:p>
            <a:pPr lvl="0">
              <a:defRPr sz="1800"/>
            </a:pPr>
            <a:r>
              <a:rPr sz="3600"/>
              <a:t>Now that we have our data, we need to scrub it. Our dumps are in xml format, so we’ll need to pull the articles out of the xml.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lvl="0"/>
          </a:p>
        </p:txBody>
      </p:sp>
      <p:sp>
        <p:nvSpPr>
          <p:cNvPr id="217" name="Shape 217"/>
          <p:cNvSpPr/>
          <p:nvPr>
            <p:ph type="body" sz="quarter" idx="1"/>
          </p:nvPr>
        </p:nvSpPr>
        <p:spPr>
          <a:prstGeom prst="rect">
            <a:avLst/>
          </a:prstGeom>
        </p:spPr>
        <p:txBody>
          <a:bodyPr/>
          <a:lstStyle/>
          <a:p>
            <a:pPr lvl="0">
              <a:defRPr sz="1800"/>
            </a:pPr>
            <a:r>
              <a:rPr sz="3600"/>
              <a:t>Luckily I found some Python code that already does this called wikipedia-extractor.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lvl="0"/>
          </a:p>
        </p:txBody>
      </p:sp>
      <p:sp>
        <p:nvSpPr>
          <p:cNvPr id="224" name="Shape 224"/>
          <p:cNvSpPr/>
          <p:nvPr>
            <p:ph type="body" sz="quarter" idx="1"/>
          </p:nvPr>
        </p:nvSpPr>
        <p:spPr>
          <a:prstGeom prst="rect">
            <a:avLst/>
          </a:prstGeom>
        </p:spPr>
        <p:txBody>
          <a:bodyPr/>
          <a:lstStyle/>
          <a:p>
            <a:pPr lvl="0">
              <a:defRPr sz="1800"/>
            </a:pPr>
            <a:r>
              <a:rPr sz="3600"/>
              <a:t>This tool produces output that looks a lot like valid XML, but it’s not!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lvl="0"/>
          </a:p>
        </p:txBody>
      </p:sp>
      <p:sp>
        <p:nvSpPr>
          <p:cNvPr id="231" name="Shape 231"/>
          <p:cNvSpPr/>
          <p:nvPr>
            <p:ph type="body" sz="quarter" idx="1"/>
          </p:nvPr>
        </p:nvSpPr>
        <p:spPr>
          <a:prstGeom prst="rect">
            <a:avLst/>
          </a:prstGeom>
        </p:spPr>
        <p:txBody>
          <a:bodyPr/>
          <a:lstStyle/>
          <a:p>
            <a:pPr lvl="0">
              <a:defRPr sz="1800"/>
            </a:pPr>
            <a:r>
              <a:rPr sz="3600"/>
              <a:t>The code was a bit ugly, so rather than try and fix it I just wrote a simple regex to parse it!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lvl="0"/>
          </a:p>
        </p:txBody>
      </p:sp>
      <p:sp>
        <p:nvSpPr>
          <p:cNvPr id="240" name="Shape 240"/>
          <p:cNvSpPr/>
          <p:nvPr>
            <p:ph type="body" sz="quarter" idx="1"/>
          </p:nvPr>
        </p:nvSpPr>
        <p:spPr>
          <a:prstGeom prst="rect">
            <a:avLst/>
          </a:prstGeom>
        </p:spPr>
        <p:txBody>
          <a:bodyPr/>
          <a:lstStyle/>
          <a:p>
            <a:pPr lvl="0">
              <a:defRPr sz="1800"/>
            </a:pPr>
            <a:r>
              <a:rPr sz="3600"/>
              <a:t>Alright, now that we finally have some data, let’s explore!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lvl="0"/>
          </a:p>
        </p:txBody>
      </p:sp>
      <p:sp>
        <p:nvSpPr>
          <p:cNvPr id="247" name="Shape 247"/>
          <p:cNvSpPr/>
          <p:nvPr>
            <p:ph type="body" sz="quarter" idx="1"/>
          </p:nvPr>
        </p:nvSpPr>
        <p:spPr>
          <a:prstGeom prst="rect">
            <a:avLst/>
          </a:prstGeom>
        </p:spPr>
        <p:txBody>
          <a:bodyPr/>
          <a:lstStyle/>
          <a:p>
            <a:pPr lvl="0">
              <a:defRPr sz="1800"/>
            </a:pPr>
            <a:r>
              <a:rPr sz="3600"/>
              <a:t>To start off, I counted the number of times each character occurs in each language and grabbed the top 2000 from each.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lvl="0"/>
          </a:p>
        </p:txBody>
      </p:sp>
      <p:sp>
        <p:nvSpPr>
          <p:cNvPr id="254" name="Shape 254"/>
          <p:cNvSpPr/>
          <p:nvPr>
            <p:ph type="body" sz="quarter" idx="1"/>
          </p:nvPr>
        </p:nvSpPr>
        <p:spPr>
          <a:prstGeom prst="rect">
            <a:avLst/>
          </a:prstGeom>
        </p:spPr>
        <p:txBody>
          <a:bodyPr/>
          <a:lstStyle/>
          <a:p>
            <a:pPr lvl="0">
              <a:defRPr sz="1800"/>
            </a:pPr>
            <a:r>
              <a:rPr sz="3600"/>
              <a:t>Storing the data as a list of dictionaries makes it easy to load into a pandas DataFrame! You can think of a DataFrame as a mix between an Excel spreadsheet and a SQL database, but Python!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 name="Shape 61"/>
          <p:cNvSpPr/>
          <p:nvPr>
            <p:ph type="sldImg"/>
          </p:nvPr>
        </p:nvSpPr>
        <p:spPr>
          <a:prstGeom prst="rect">
            <a:avLst/>
          </a:prstGeom>
        </p:spPr>
        <p:txBody>
          <a:bodyPr/>
          <a:lstStyle/>
          <a:p>
            <a:pPr lvl="0"/>
          </a:p>
        </p:txBody>
      </p:sp>
      <p:sp>
        <p:nvSpPr>
          <p:cNvPr id="62" name="Shape 62"/>
          <p:cNvSpPr/>
          <p:nvPr>
            <p:ph type="body" sz="quarter" idx="1"/>
          </p:nvPr>
        </p:nvSpPr>
        <p:spPr>
          <a:prstGeom prst="rect">
            <a:avLst/>
          </a:prstGeom>
        </p:spPr>
        <p:txBody>
          <a:bodyPr/>
          <a:lstStyle/>
          <a:p>
            <a:pPr lvl="0">
              <a:defRPr sz="1800"/>
            </a:pPr>
            <a:r>
              <a:rPr sz="3600"/>
              <a:t>Fortunately for me, I don’t have to be a genius to look like a superhero, I just have to use python! While I’ll cover some math in this talk, I’ll mainly be keeping things high-level.</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lvl="0"/>
          </a:p>
        </p:txBody>
      </p:sp>
      <p:sp>
        <p:nvSpPr>
          <p:cNvPr id="262" name="Shape 262"/>
          <p:cNvSpPr/>
          <p:nvPr>
            <p:ph type="body" sz="quarter" idx="1"/>
          </p:nvPr>
        </p:nvSpPr>
        <p:spPr>
          <a:prstGeom prst="rect">
            <a:avLst/>
          </a:prstGeom>
        </p:spPr>
        <p:txBody>
          <a:bodyPr/>
          <a:lstStyle>
            <a:lvl1pPr>
              <a:defRPr sz="4000"/>
            </a:lvl1pPr>
          </a:lstStyle>
          <a:p>
            <a:pPr lvl="0">
              <a:defRPr sz="1800"/>
            </a:pPr>
            <a:r>
              <a:rPr sz="4000"/>
              <a:t>We can calculate percentages from our letter counts using the div method.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lvl="0"/>
          </a:p>
        </p:txBody>
      </p:sp>
      <p:sp>
        <p:nvSpPr>
          <p:cNvPr id="270" name="Shape 270"/>
          <p:cNvSpPr/>
          <p:nvPr>
            <p:ph type="body" sz="quarter" idx="1"/>
          </p:nvPr>
        </p:nvSpPr>
        <p:spPr>
          <a:prstGeom prst="rect">
            <a:avLst/>
          </a:prstGeom>
        </p:spPr>
        <p:txBody>
          <a:bodyPr/>
          <a:lstStyle>
            <a:lvl1pPr>
              <a:defRPr sz="4000"/>
            </a:lvl1pPr>
          </a:lstStyle>
          <a:p>
            <a:pPr lvl="0">
              <a:defRPr sz="1800"/>
            </a:pPr>
            <a:r>
              <a:rPr sz="4000"/>
              <a:t>We can add these to as new columns to our DataFrame using the join method. And if you’re using Pandas in IPython-Notebook, you can easily display the contents for inspection.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lvl="0"/>
          </a:p>
        </p:txBody>
      </p:sp>
      <p:sp>
        <p:nvSpPr>
          <p:cNvPr id="277" name="Shape 277"/>
          <p:cNvSpPr/>
          <p:nvPr>
            <p:ph type="body" sz="quarter" idx="1"/>
          </p:nvPr>
        </p:nvSpPr>
        <p:spPr>
          <a:prstGeom prst="rect">
            <a:avLst/>
          </a:prstGeom>
        </p:spPr>
        <p:txBody>
          <a:bodyPr/>
          <a:lstStyle/>
          <a:p>
            <a:pPr lvl="0">
              <a:defRPr sz="1800"/>
            </a:pPr>
            <a:r>
              <a:rPr sz="3600"/>
              <a:t>Alright so now let’s use 2 unsupervised machine learning techniques, and matplotlib to visualize our data.</a:t>
            </a:r>
            <a:endParaRPr sz="3600"/>
          </a:p>
          <a:p>
            <a:pPr lvl="0">
              <a:defRPr sz="1800"/>
            </a:pPr>
            <a:endParaRPr sz="3600"/>
          </a:p>
          <a:p>
            <a:pPr lvl="0">
              <a:defRPr sz="1800"/>
            </a:pPr>
            <a:r>
              <a:rPr sz="3600"/>
              <a:t>There’s a lot going on here, so let’s break it down a little.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lvl="0"/>
          </a:p>
        </p:txBody>
      </p:sp>
      <p:sp>
        <p:nvSpPr>
          <p:cNvPr id="285" name="Shape 285"/>
          <p:cNvSpPr/>
          <p:nvPr>
            <p:ph type="body" sz="quarter" idx="1"/>
          </p:nvPr>
        </p:nvSpPr>
        <p:spPr>
          <a:prstGeom prst="rect">
            <a:avLst/>
          </a:prstGeom>
        </p:spPr>
        <p:txBody>
          <a:bodyPr/>
          <a:lstStyle>
            <a:lvl1pPr>
              <a:defRPr sz="4000"/>
            </a:lvl1pPr>
          </a:lstStyle>
          <a:p>
            <a:pPr lvl="0">
              <a:defRPr sz="1800"/>
            </a:pPr>
            <a:r>
              <a:rPr sz="4000"/>
              <a:t>First we run the KMeans clustering algorithm on our letter percentages. KMeans automatically groups our data together based on similarity.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lvl="0"/>
          </a:p>
        </p:txBody>
      </p:sp>
      <p:sp>
        <p:nvSpPr>
          <p:cNvPr id="293" name="Shape 293"/>
          <p:cNvSpPr/>
          <p:nvPr>
            <p:ph type="body" sz="quarter" idx="1"/>
          </p:nvPr>
        </p:nvSpPr>
        <p:spPr>
          <a:prstGeom prst="rect">
            <a:avLst/>
          </a:prstGeom>
        </p:spPr>
        <p:txBody>
          <a:bodyPr/>
          <a:lstStyle>
            <a:lvl1pPr>
              <a:defRPr sz="4000"/>
            </a:lvl1pPr>
          </a:lstStyle>
          <a:p>
            <a:pPr lvl="0">
              <a:defRPr sz="1800"/>
            </a:pPr>
            <a:r>
              <a:rPr sz="4000"/>
              <a:t>Next we run an algorithm called Principal Component Analysis on our data. We’re using PCA to reduce our number of columns from around 10-thousand, to 2. The reason for this will become clearer in the next slide.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lvl="0"/>
          </a:p>
        </p:txBody>
      </p:sp>
      <p:sp>
        <p:nvSpPr>
          <p:cNvPr id="300" name="Shape 300"/>
          <p:cNvSpPr/>
          <p:nvPr>
            <p:ph type="body" sz="quarter" idx="1"/>
          </p:nvPr>
        </p:nvSpPr>
        <p:spPr>
          <a:prstGeom prst="rect">
            <a:avLst/>
          </a:prstGeom>
        </p:spPr>
        <p:txBody>
          <a:bodyPr/>
          <a:lstStyle>
            <a:lvl1pPr>
              <a:defRPr sz="4000"/>
            </a:lvl1pPr>
          </a:lstStyle>
          <a:p>
            <a:pPr lvl="0">
              <a:defRPr sz="1800"/>
            </a:pPr>
            <a:r>
              <a:rPr sz="4000"/>
              <a:t>Finally we plot the results. Since our data only has 2 dimensions, it’s easy to plot! The color of each point corresponds to its cluster number. We can see that with 4 clusters, there is a pretty clear separation of our languages.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lvl="0"/>
          </a:p>
        </p:txBody>
      </p:sp>
      <p:sp>
        <p:nvSpPr>
          <p:cNvPr id="309" name="Shape 309"/>
          <p:cNvSpPr/>
          <p:nvPr>
            <p:ph type="body" sz="quarter" idx="1"/>
          </p:nvPr>
        </p:nvSpPr>
        <p:spPr>
          <a:prstGeom prst="rect">
            <a:avLst/>
          </a:prstGeom>
        </p:spPr>
        <p:txBody>
          <a:bodyPr/>
          <a:lstStyle>
            <a:lvl1pPr>
              <a:defRPr sz="4000"/>
            </a:lvl1pPr>
          </a:lstStyle>
          <a:p>
            <a:pPr lvl="0">
              <a:defRPr sz="1800"/>
            </a:pPr>
            <a:r>
              <a:rPr sz="4000"/>
              <a:t>We can also use the pairwise_distances function from scikit-learn to find the languages that are most similar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lvl="0"/>
          </a:p>
        </p:txBody>
      </p:sp>
      <p:sp>
        <p:nvSpPr>
          <p:cNvPr id="319" name="Shape 319"/>
          <p:cNvSpPr/>
          <p:nvPr>
            <p:ph type="body" sz="quarter" idx="1"/>
          </p:nvPr>
        </p:nvSpPr>
        <p:spPr>
          <a:prstGeom prst="rect">
            <a:avLst/>
          </a:prstGeom>
        </p:spPr>
        <p:txBody>
          <a:bodyPr/>
          <a:lstStyle>
            <a:lvl1pPr>
              <a:defRPr sz="4000"/>
            </a:lvl1pPr>
          </a:lstStyle>
          <a:p>
            <a:pPr lvl="0">
              <a:defRPr sz="1800"/>
            </a:pPr>
            <a:r>
              <a:rPr sz="4000"/>
              <a:t>Some of these really similar languages will be useful for benchmarking our language classifier.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lvl="0"/>
          </a:p>
        </p:txBody>
      </p:sp>
      <p:sp>
        <p:nvSpPr>
          <p:cNvPr id="326" name="Shape 326"/>
          <p:cNvSpPr/>
          <p:nvPr>
            <p:ph type="body" sz="quarter" idx="1"/>
          </p:nvPr>
        </p:nvSpPr>
        <p:spPr>
          <a:prstGeom prst="rect">
            <a:avLst/>
          </a:prstGeom>
        </p:spPr>
        <p:txBody>
          <a:bodyPr/>
          <a:lstStyle/>
          <a:p>
            <a:pPr lvl="0">
              <a:defRPr sz="1800"/>
            </a:pPr>
            <a:r>
              <a:rPr sz="3600"/>
              <a:t>Finally, Seaborn has some really awesome graphs built-in which we can also use to visualize the similarity of languages. Here we have a violin plot which is similar to a box plot except it shows the distribution in addition to the 25th, 50th, and 75th percentiles.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lvl="0"/>
          </a:p>
        </p:txBody>
      </p:sp>
      <p:sp>
        <p:nvSpPr>
          <p:cNvPr id="334" name="Shape 334"/>
          <p:cNvSpPr/>
          <p:nvPr>
            <p:ph type="body" sz="quarter" idx="1"/>
          </p:nvPr>
        </p:nvSpPr>
        <p:spPr>
          <a:prstGeom prst="rect">
            <a:avLst/>
          </a:prstGeom>
        </p:spPr>
        <p:txBody>
          <a:bodyPr/>
          <a:lstStyle>
            <a:lvl1pPr>
              <a:defRPr sz="4000"/>
            </a:lvl1pPr>
          </a:lstStyle>
          <a:p>
            <a:pPr lvl="0">
              <a:defRPr sz="1800"/>
            </a:pPr>
            <a:r>
              <a:rPr sz="4000"/>
              <a:t>Now that we have a better understanding of our data, let’s look at training our language classifier! Our classifier is what’s called a “supervised” model. So let’s start off, by defining what a supervised model 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sldImg"/>
          </p:nvPr>
        </p:nvSpPr>
        <p:spPr>
          <a:prstGeom prst="rect">
            <a:avLst/>
          </a:prstGeom>
        </p:spPr>
        <p:txBody>
          <a:bodyPr/>
          <a:lstStyle/>
          <a:p>
            <a:pPr lvl="0"/>
          </a:p>
        </p:txBody>
      </p:sp>
      <p:sp>
        <p:nvSpPr>
          <p:cNvPr id="69" name="Shape 69"/>
          <p:cNvSpPr/>
          <p:nvPr>
            <p:ph type="body" sz="quarter" idx="1"/>
          </p:nvPr>
        </p:nvSpPr>
        <p:spPr>
          <a:prstGeom prst="rect">
            <a:avLst/>
          </a:prstGeom>
        </p:spPr>
        <p:txBody>
          <a:bodyPr/>
          <a:lstStyle/>
          <a:p>
            <a:pPr lvl="0">
              <a:defRPr sz="1800"/>
            </a:pPr>
            <a:r>
              <a:rPr sz="3600"/>
              <a:t>Okay, so what will I be covering today? To start off I’ll define what Data Science is.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lvl="0"/>
          </a:p>
        </p:txBody>
      </p:sp>
      <p:sp>
        <p:nvSpPr>
          <p:cNvPr id="342" name="Shape 342"/>
          <p:cNvSpPr/>
          <p:nvPr>
            <p:ph type="body" sz="quarter" idx="1"/>
          </p:nvPr>
        </p:nvSpPr>
        <p:spPr>
          <a:prstGeom prst="rect">
            <a:avLst/>
          </a:prstGeom>
        </p:spPr>
        <p:txBody>
          <a:bodyPr/>
          <a:lstStyle>
            <a:lvl1pPr>
              <a:defRPr sz="4000"/>
            </a:lvl1pPr>
          </a:lstStyle>
          <a:p>
            <a:pPr lvl="0">
              <a:defRPr sz="1800"/>
            </a:pPr>
            <a:r>
              <a:rPr sz="4000"/>
              <a:t>1) You start off with some input. In our case we have Wikipedia articles as input. This is called the training set.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lvl="0"/>
          </a:p>
        </p:txBody>
      </p:sp>
      <p:sp>
        <p:nvSpPr>
          <p:cNvPr id="350" name="Shape 350"/>
          <p:cNvSpPr/>
          <p:nvPr>
            <p:ph type="body" sz="quarter" idx="1"/>
          </p:nvPr>
        </p:nvSpPr>
        <p:spPr>
          <a:prstGeom prst="rect">
            <a:avLst/>
          </a:prstGeom>
        </p:spPr>
        <p:txBody>
          <a:bodyPr/>
          <a:lstStyle/>
          <a:p>
            <a:pPr lvl="0">
              <a:defRPr sz="1800"/>
            </a:pPr>
            <a:r>
              <a:rPr sz="3600"/>
              <a:t>2) You also have labels for each piece of training data. In our case our labels are the languages.</a:t>
            </a:r>
            <a:endParaRPr sz="3600"/>
          </a:p>
          <a:p>
            <a:pPr lvl="0">
              <a:defRPr sz="1800"/>
            </a:pPr>
            <a:r>
              <a:rPr b="1" sz="3600"/>
              <a:t>N</a:t>
            </a:r>
            <a:r>
              <a:rPr sz="3600"/>
              <a:t>ote how this differs from our KMeans and PCA algorithms from before. They didn’t use the labels. That’s the difference between supervised and  unsupervised learning.</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lvl="0"/>
          </a:p>
        </p:txBody>
      </p:sp>
      <p:sp>
        <p:nvSpPr>
          <p:cNvPr id="358" name="Shape 358"/>
          <p:cNvSpPr/>
          <p:nvPr>
            <p:ph type="body" sz="quarter" idx="1"/>
          </p:nvPr>
        </p:nvSpPr>
        <p:spPr>
          <a:prstGeom prst="rect">
            <a:avLst/>
          </a:prstGeom>
        </p:spPr>
        <p:txBody>
          <a:bodyPr/>
          <a:lstStyle>
            <a:lvl1pPr>
              <a:defRPr sz="4000"/>
            </a:lvl1pPr>
          </a:lstStyle>
          <a:p>
            <a:pPr lvl="0">
              <a:defRPr sz="1800"/>
            </a:pPr>
            <a:r>
              <a:rPr sz="4000"/>
              <a:t>3) Next you convert the data to a numerical form.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lvl="0"/>
          </a:p>
        </p:txBody>
      </p:sp>
      <p:sp>
        <p:nvSpPr>
          <p:cNvPr id="366" name="Shape 366"/>
          <p:cNvSpPr/>
          <p:nvPr>
            <p:ph type="body" sz="quarter" idx="1"/>
          </p:nvPr>
        </p:nvSpPr>
        <p:spPr>
          <a:prstGeom prst="rect">
            <a:avLst/>
          </a:prstGeom>
        </p:spPr>
        <p:txBody>
          <a:bodyPr/>
          <a:lstStyle/>
          <a:p>
            <a:pPr lvl="0">
              <a:defRPr sz="1800"/>
            </a:pPr>
            <a:r>
              <a:rPr sz="3400"/>
              <a:t>4) Then you train your machine learning algorithm using your vectorized training data, and the labels as input. This is often referred to as fitting your model.</a:t>
            </a:r>
            <a:endParaRPr sz="3400"/>
          </a:p>
          <a:p>
            <a:pPr lvl="0">
              <a:defRPr sz="1800"/>
            </a:pPr>
            <a:r>
              <a:rPr sz="3400"/>
              <a:t>5) At this point you have a model that can take a new piece of unlabeled data, and predict the label.</a:t>
            </a:r>
            <a:endParaRPr sz="3400"/>
          </a:p>
          <a:p>
            <a:pPr lvl="0">
              <a:defRPr sz="1800"/>
            </a:pPr>
            <a:r>
              <a:rPr b="1" sz="3400"/>
              <a:t>A</a:t>
            </a:r>
            <a:r>
              <a:rPr sz="3400"/>
              <a:t>lright, so let’s see how this works in practice.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lvl="0"/>
          </a:p>
        </p:txBody>
      </p:sp>
      <p:sp>
        <p:nvSpPr>
          <p:cNvPr id="373" name="Shape 373"/>
          <p:cNvSpPr/>
          <p:nvPr>
            <p:ph type="body" sz="quarter" idx="1"/>
          </p:nvPr>
        </p:nvSpPr>
        <p:spPr>
          <a:prstGeom prst="rect">
            <a:avLst/>
          </a:prstGeom>
        </p:spPr>
        <p:txBody>
          <a:bodyPr/>
          <a:lstStyle/>
          <a:p>
            <a:pPr lvl="0">
              <a:defRPr sz="1800"/>
            </a:pPr>
            <a:r>
              <a:rPr sz="3600"/>
              <a:t>We call this type of algorithm a classifier because you provide some input and it classifies it as one of multiple classes. In the case of our algorithm, you provide some text as input, and it will classify the language of the text.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lvl="0"/>
          </a:p>
        </p:txBody>
      </p:sp>
      <p:sp>
        <p:nvSpPr>
          <p:cNvPr id="381" name="Shape 381"/>
          <p:cNvSpPr/>
          <p:nvPr>
            <p:ph type="body" sz="quarter" idx="1"/>
          </p:nvPr>
        </p:nvSpPr>
        <p:spPr>
          <a:prstGeom prst="rect">
            <a:avLst/>
          </a:prstGeom>
        </p:spPr>
        <p:txBody>
          <a:bodyPr/>
          <a:lstStyle/>
          <a:p>
            <a:pPr lvl="0">
              <a:defRPr sz="1800"/>
            </a:pPr>
            <a:r>
              <a:rPr sz="3600"/>
              <a:t>To start off I've defined a pipeline combining a TfidfVectorizer with a SVC classifier. A pipeline is a utility used to build a multi-step classifier.</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lvl="0"/>
          </a:p>
        </p:txBody>
      </p:sp>
      <p:sp>
        <p:nvSpPr>
          <p:cNvPr id="389" name="Shape 389"/>
          <p:cNvSpPr/>
          <p:nvPr>
            <p:ph type="body" sz="quarter" idx="1"/>
          </p:nvPr>
        </p:nvSpPr>
        <p:spPr>
          <a:prstGeom prst="rect">
            <a:avLst/>
          </a:prstGeom>
        </p:spPr>
        <p:txBody>
          <a:bodyPr/>
          <a:lstStyle/>
          <a:p>
            <a:pPr lvl="0">
              <a:defRPr sz="1800"/>
            </a:pPr>
            <a:r>
              <a:rPr sz="3600"/>
              <a:t>The vectorizer converts Wikipedia articles into numerical form by counting all the combinations of </a:t>
            </a:r>
            <a:r>
              <a:rPr b="1" sz="3600"/>
              <a:t>n</a:t>
            </a:r>
            <a:r>
              <a:rPr sz="3600"/>
              <a:t> character sequences in the dataset. These are called n-grams. It then applies the TF-IDF algorithm. The pipeline understands how to connect the output of the vectorizer to the input of the SVC algorithm.</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lvl="0"/>
          </a:p>
        </p:txBody>
      </p:sp>
      <p:sp>
        <p:nvSpPr>
          <p:cNvPr id="397" name="Shape 397"/>
          <p:cNvSpPr/>
          <p:nvPr>
            <p:ph type="body" sz="quarter" idx="1"/>
          </p:nvPr>
        </p:nvSpPr>
        <p:spPr>
          <a:prstGeom prst="rect">
            <a:avLst/>
          </a:prstGeom>
        </p:spPr>
        <p:txBody>
          <a:bodyPr/>
          <a:lstStyle/>
          <a:p>
            <a:pPr lvl="0">
              <a:defRPr sz="1800"/>
            </a:pPr>
            <a:r>
              <a:rPr sz="3600"/>
              <a:t>All that’s left to do is fit our data to our model.</a:t>
            </a:r>
            <a:endParaRPr sz="3600"/>
          </a:p>
          <a:p>
            <a:pPr lvl="0">
              <a:defRPr sz="1800"/>
            </a:pPr>
            <a:endParaRPr sz="3600"/>
          </a:p>
          <a:p>
            <a:pPr lvl="0">
              <a:defRPr sz="1800"/>
            </a:pPr>
            <a:r>
              <a:rPr sz="3600"/>
              <a:t>Let’s look a little closer and X_train and y_train.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lvl="0"/>
          </a:p>
        </p:txBody>
      </p:sp>
      <p:sp>
        <p:nvSpPr>
          <p:cNvPr id="405" name="Shape 405"/>
          <p:cNvSpPr/>
          <p:nvPr>
            <p:ph type="body" sz="quarter" idx="1"/>
          </p:nvPr>
        </p:nvSpPr>
        <p:spPr>
          <a:prstGeom prst="rect">
            <a:avLst/>
          </a:prstGeom>
        </p:spPr>
        <p:txBody>
          <a:bodyPr/>
          <a:lstStyle/>
          <a:p>
            <a:pPr lvl="0">
              <a:defRPr sz="1800"/>
            </a:pPr>
            <a:r>
              <a:rPr sz="3600"/>
              <a:t>X_train is the portion of my data that I set aside for training.</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lvl="0"/>
          </a:p>
        </p:txBody>
      </p:sp>
      <p:sp>
        <p:nvSpPr>
          <p:cNvPr id="412" name="Shape 412"/>
          <p:cNvSpPr/>
          <p:nvPr>
            <p:ph type="body" sz="quarter" idx="1"/>
          </p:nvPr>
        </p:nvSpPr>
        <p:spPr>
          <a:prstGeom prst="rect">
            <a:avLst/>
          </a:prstGeom>
        </p:spPr>
        <p:txBody>
          <a:bodyPr/>
          <a:lstStyle/>
          <a:p>
            <a:pPr lvl="0">
              <a:defRPr sz="1800"/>
            </a:pPr>
            <a:r>
              <a:rPr sz="3600"/>
              <a:t>X_train is an array of text from the wikipedia articles... besides stripping out the wiki markup, I didn’t do anything else to prepare the data. The vectorizor handles converting the text to the numerical form required by the SVC algorithm.</a:t>
            </a:r>
            <a:endParaRPr sz="36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sldImg"/>
          </p:nvPr>
        </p:nvSpPr>
        <p:spPr>
          <a:prstGeom prst="rect">
            <a:avLst/>
          </a:prstGeom>
        </p:spPr>
        <p:txBody>
          <a:bodyPr/>
          <a:lstStyle/>
          <a:p>
            <a:pPr lvl="0"/>
          </a:p>
        </p:txBody>
      </p:sp>
      <p:sp>
        <p:nvSpPr>
          <p:cNvPr id="76" name="Shape 76"/>
          <p:cNvSpPr/>
          <p:nvPr>
            <p:ph type="body" sz="quarter" idx="1"/>
          </p:nvPr>
        </p:nvSpPr>
        <p:spPr>
          <a:prstGeom prst="rect">
            <a:avLst/>
          </a:prstGeom>
        </p:spPr>
        <p:txBody>
          <a:bodyPr/>
          <a:lstStyle/>
          <a:p>
            <a:pPr lvl="0">
              <a:defRPr sz="1800"/>
            </a:pPr>
            <a:r>
              <a:rPr sz="3600"/>
              <a:t>I’ll teach you the OSEMN Data Science process.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lvl="0"/>
          </a:p>
        </p:txBody>
      </p:sp>
      <p:sp>
        <p:nvSpPr>
          <p:cNvPr id="420" name="Shape 420"/>
          <p:cNvSpPr/>
          <p:nvPr>
            <p:ph type="body" sz="quarter" idx="1"/>
          </p:nvPr>
        </p:nvSpPr>
        <p:spPr>
          <a:prstGeom prst="rect">
            <a:avLst/>
          </a:prstGeom>
        </p:spPr>
        <p:txBody>
          <a:bodyPr/>
          <a:lstStyle/>
          <a:p>
            <a:pPr lvl="0">
              <a:defRPr sz="1800"/>
            </a:pPr>
            <a:r>
              <a:rPr sz="3600"/>
              <a:t>y_train is the labels for our training set.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lvl="0"/>
          </a:p>
        </p:txBody>
      </p:sp>
      <p:sp>
        <p:nvSpPr>
          <p:cNvPr id="427" name="Shape 427"/>
          <p:cNvSpPr/>
          <p:nvPr>
            <p:ph type="body" sz="quarter" idx="1"/>
          </p:nvPr>
        </p:nvSpPr>
        <p:spPr>
          <a:prstGeom prst="rect">
            <a:avLst/>
          </a:prstGeom>
        </p:spPr>
        <p:txBody>
          <a:bodyPr/>
          <a:lstStyle/>
          <a:p>
            <a:pPr lvl="0">
              <a:defRPr sz="1800"/>
            </a:pPr>
            <a:r>
              <a:rPr sz="3600"/>
              <a:t>y is a 1-dimensional array, in this case, it contains the language of each article. Unlike X_train, I do need to convert these to numerical form prior to passing them into the fit method.</a:t>
            </a:r>
            <a:endParaRPr sz="3600"/>
          </a:p>
          <a:p>
            <a:pPr lvl="0">
              <a:defRPr sz="1800"/>
            </a:pPr>
            <a:endParaRPr sz="3600"/>
          </a:p>
          <a:p>
            <a:pPr lvl="0">
              <a:defRPr sz="1800"/>
            </a:pPr>
            <a:r>
              <a:rPr sz="3600"/>
              <a:t>For each wikipedia page in X_train, there is a corresponding label in y_train.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lvl="0"/>
          </a:p>
        </p:txBody>
      </p:sp>
      <p:sp>
        <p:nvSpPr>
          <p:cNvPr id="434" name="Shape 434"/>
          <p:cNvSpPr/>
          <p:nvPr>
            <p:ph type="body" sz="quarter" idx="1"/>
          </p:nvPr>
        </p:nvSpPr>
        <p:spPr>
          <a:prstGeom prst="rect">
            <a:avLst/>
          </a:prstGeom>
        </p:spPr>
        <p:txBody>
          <a:bodyPr/>
          <a:lstStyle/>
          <a:p>
            <a:pPr lvl="0">
              <a:defRPr sz="1800"/>
            </a:pPr>
            <a:r>
              <a:rPr sz="3600"/>
              <a:t>scikit-learn comes with a ton of algorithms built-in, and many of them have multiple parameters you can tweak. It can be daunting to figure out which algorithm to use and what values to pick for the parameters.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lvl="0"/>
          </a:p>
        </p:txBody>
      </p:sp>
      <p:sp>
        <p:nvSpPr>
          <p:cNvPr id="442" name="Shape 442"/>
          <p:cNvSpPr/>
          <p:nvPr>
            <p:ph type="body" sz="quarter" idx="1"/>
          </p:nvPr>
        </p:nvSpPr>
        <p:spPr>
          <a:prstGeom prst="rect">
            <a:avLst/>
          </a:prstGeom>
        </p:spPr>
        <p:txBody>
          <a:bodyPr/>
          <a:lstStyle/>
          <a:p>
            <a:pPr lvl="0">
              <a:defRPr sz="1800"/>
            </a:pPr>
            <a:r>
              <a:rPr sz="3600"/>
              <a:t>Luckily there are tools built-in to scikit-learn to help you tune your model so that you get the best performance out of it. One such tool is RandomizedSearchCV. You give RandomizedSearchCV a range of values to try for each parameter. It then randomly chooses values and tests them.</a:t>
            </a:r>
            <a:endParaRPr sz="3600"/>
          </a:p>
          <a:p>
            <a:pPr lvl="0">
              <a:defRPr sz="1800"/>
            </a:pPr>
            <a:endParaRPr sz="3600"/>
          </a:p>
          <a:p>
            <a:pPr lvl="0">
              <a:defRPr sz="1800"/>
            </a:pPr>
            <a:r>
              <a:rPr b="1" sz="3600"/>
              <a:t>TODO: define CV</a:t>
            </a:r>
            <a:endParaRPr b="1" sz="3600"/>
          </a:p>
          <a:p>
            <a:pPr lvl="0">
              <a:defRPr sz="1800"/>
            </a:pPr>
            <a:endParaRPr sz="3600"/>
          </a:p>
          <a:p>
            <a:pPr lvl="0">
              <a:defRPr sz="1800"/>
            </a:pPr>
            <a:r>
              <a:rPr sz="3600"/>
              <a:t>It also runs cross-validation to help ensure you aren’t overfitting your training set.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Shape 448"/>
          <p:cNvSpPr/>
          <p:nvPr>
            <p:ph type="sldImg"/>
          </p:nvPr>
        </p:nvSpPr>
        <p:spPr>
          <a:prstGeom prst="rect">
            <a:avLst/>
          </a:prstGeom>
        </p:spPr>
        <p:txBody>
          <a:bodyPr/>
          <a:lstStyle/>
          <a:p>
            <a:pPr lvl="0"/>
          </a:p>
        </p:txBody>
      </p:sp>
      <p:sp>
        <p:nvSpPr>
          <p:cNvPr id="449" name="Shape 449"/>
          <p:cNvSpPr/>
          <p:nvPr>
            <p:ph type="body" sz="quarter" idx="1"/>
          </p:nvPr>
        </p:nvSpPr>
        <p:spPr>
          <a:prstGeom prst="rect">
            <a:avLst/>
          </a:prstGeom>
        </p:spPr>
        <p:txBody>
          <a:bodyPr/>
          <a:lstStyle/>
          <a:p>
            <a:pPr lvl="0">
              <a:defRPr sz="1800"/>
            </a:pPr>
            <a:r>
              <a:rPr sz="3600"/>
              <a:t>Once the search is complete, you can get the highest scoring classifier along with its score and parameters. You can easily run this kind of search on multiple algorithms to figure out which one will perform best for your particular dataset.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lvl="0"/>
          </a:p>
        </p:txBody>
      </p:sp>
      <p:sp>
        <p:nvSpPr>
          <p:cNvPr id="457" name="Shape 457"/>
          <p:cNvSpPr/>
          <p:nvPr>
            <p:ph type="body" sz="quarter" idx="1"/>
          </p:nvPr>
        </p:nvSpPr>
        <p:spPr>
          <a:prstGeom prst="rect">
            <a:avLst/>
          </a:prstGeom>
        </p:spPr>
        <p:txBody>
          <a:bodyPr/>
          <a:lstStyle/>
          <a:p>
            <a:pPr lvl="0">
              <a:defRPr sz="1800"/>
            </a:pPr>
            <a:r>
              <a:rPr sz="3600"/>
              <a:t>Once you have a tuned model, it’s time to validate that it’s accurate. The metrics module of scikit-learn has several utility functions for measuring classifier performance. Let’s go through a few of my favorites.</a:t>
            </a:r>
            <a:endParaRPr sz="3600"/>
          </a:p>
          <a:p>
            <a:pPr lvl="0">
              <a:defRPr sz="1800"/>
            </a:pPr>
            <a:endParaRPr sz="3600"/>
          </a:p>
          <a:p>
            <a:pPr lvl="0">
              <a:defRPr sz="1800"/>
            </a:pPr>
            <a:r>
              <a:rPr sz="3600"/>
              <a:t>For the purposes of testing our model, I’ve excluded some of the data from training. Generally speaking, you don’t want to train an algorithm using your full dataset because many algorithms can suffer from an issue called overfitting. Overfitting is when a model is very good at making predictions about your training set, but when presented with new data, it performs poorly.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lvl="0"/>
          </a:p>
        </p:txBody>
      </p:sp>
      <p:sp>
        <p:nvSpPr>
          <p:cNvPr id="464" name="Shape 464"/>
          <p:cNvSpPr/>
          <p:nvPr>
            <p:ph type="body" sz="quarter" idx="1"/>
          </p:nvPr>
        </p:nvSpPr>
        <p:spPr>
          <a:prstGeom prst="rect">
            <a:avLst/>
          </a:prstGeom>
        </p:spPr>
        <p:txBody>
          <a:bodyPr/>
          <a:lstStyle/>
          <a:p>
            <a:pPr lvl="0">
              <a:defRPr sz="1800"/>
            </a:pPr>
            <a:r>
              <a:rPr sz="3600"/>
              <a:t>accuracy is pretty much what it sounds like. It’s the overall percentage of correct classifications. 96% isn’t bad, but can we do better?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lvl="0"/>
          </a:p>
        </p:txBody>
      </p:sp>
      <p:sp>
        <p:nvSpPr>
          <p:cNvPr id="472" name="Shape 472"/>
          <p:cNvSpPr/>
          <p:nvPr>
            <p:ph type="body" sz="quarter" idx="1"/>
          </p:nvPr>
        </p:nvSpPr>
        <p:spPr>
          <a:prstGeom prst="rect">
            <a:avLst/>
          </a:prstGeom>
        </p:spPr>
        <p:txBody>
          <a:bodyPr/>
          <a:lstStyle/>
          <a:p>
            <a:pPr lvl="0">
              <a:defRPr sz="1800"/>
            </a:pPr>
            <a:r>
              <a:rPr sz="3600"/>
              <a:t>classification_report builds a text report showing “the main classification metrics.” Ideally, precision, recall, and f1-score should all have values of 1.0 (with the worst values being 0.0). Support tells you the number of samples in each class.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lvl="0"/>
          </a:p>
        </p:txBody>
      </p:sp>
      <p:sp>
        <p:nvSpPr>
          <p:cNvPr id="481" name="Shape 481"/>
          <p:cNvSpPr/>
          <p:nvPr>
            <p:ph type="body" sz="quarter" idx="1"/>
          </p:nvPr>
        </p:nvSpPr>
        <p:spPr>
          <a:prstGeom prst="rect">
            <a:avLst/>
          </a:prstGeom>
        </p:spPr>
        <p:txBody>
          <a:bodyPr/>
          <a:lstStyle/>
          <a:p>
            <a:pPr lvl="0">
              <a:defRPr sz="1800"/>
            </a:pPr>
            <a:r>
              <a:rPr sz="3600"/>
              <a:t>Looking at the classification report I can see right away that there is something funny going on with the Bosnian language. You might recall from the Explore phase earlier that Bosnian was very similar to a few other languages. Could this be impacting our accuracy?</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lvl="0"/>
          </a:p>
        </p:txBody>
      </p:sp>
      <p:sp>
        <p:nvSpPr>
          <p:cNvPr id="488" name="Shape 488"/>
          <p:cNvSpPr/>
          <p:nvPr>
            <p:ph type="body" sz="quarter" idx="1"/>
          </p:nvPr>
        </p:nvSpPr>
        <p:spPr>
          <a:prstGeom prst="rect">
            <a:avLst/>
          </a:prstGeom>
        </p:spPr>
        <p:txBody>
          <a:bodyPr/>
          <a:lstStyle/>
          <a:p>
            <a:pPr lvl="0">
              <a:defRPr sz="1800"/>
            </a:pPr>
            <a:r>
              <a:rPr sz="3600"/>
              <a:t>A good way to find patterns in the incorrectly classified data points is to use a confusion matrix. Here’s what it looks like for our classifier.</a:t>
            </a:r>
            <a:endParaRPr sz="3600"/>
          </a:p>
          <a:p>
            <a:pPr lvl="0">
              <a:defRPr sz="1800"/>
            </a:pPr>
            <a:endParaRPr sz="3600"/>
          </a:p>
          <a:p>
            <a:pPr lvl="0">
              <a:defRPr sz="1800"/>
            </a:pPr>
            <a:r>
              <a:rPr sz="3600"/>
              <a:t>Well that’s not terribly useful. Let’s visualize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sldImg"/>
          </p:nvPr>
        </p:nvSpPr>
        <p:spPr>
          <a:prstGeom prst="rect">
            <a:avLst/>
          </a:prstGeom>
        </p:spPr>
        <p:txBody>
          <a:bodyPr/>
          <a:lstStyle/>
          <a:p>
            <a:pPr lvl="0"/>
          </a:p>
        </p:txBody>
      </p:sp>
      <p:sp>
        <p:nvSpPr>
          <p:cNvPr id="83" name="Shape 83"/>
          <p:cNvSpPr/>
          <p:nvPr>
            <p:ph type="body" sz="quarter" idx="1"/>
          </p:nvPr>
        </p:nvSpPr>
        <p:spPr>
          <a:prstGeom prst="rect">
            <a:avLst/>
          </a:prstGeom>
        </p:spPr>
        <p:txBody>
          <a:bodyPr/>
          <a:lstStyle/>
          <a:p>
            <a:pPr lvl="0">
              <a:defRPr sz="1800"/>
            </a:pPr>
            <a:r>
              <a:rPr sz="3600"/>
              <a:t>I’ll demonstrate how to create a custom web scraping bot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4" name="Shape 494"/>
          <p:cNvSpPr/>
          <p:nvPr>
            <p:ph type="sldImg"/>
          </p:nvPr>
        </p:nvSpPr>
        <p:spPr>
          <a:prstGeom prst="rect">
            <a:avLst/>
          </a:prstGeom>
        </p:spPr>
        <p:txBody>
          <a:bodyPr/>
          <a:lstStyle/>
          <a:p>
            <a:pPr lvl="0"/>
          </a:p>
        </p:txBody>
      </p:sp>
      <p:sp>
        <p:nvSpPr>
          <p:cNvPr id="495" name="Shape 495"/>
          <p:cNvSpPr/>
          <p:nvPr>
            <p:ph type="body" sz="quarter" idx="1"/>
          </p:nvPr>
        </p:nvSpPr>
        <p:spPr>
          <a:prstGeom prst="rect">
            <a:avLst/>
          </a:prstGeom>
        </p:spPr>
        <p:txBody>
          <a:bodyPr/>
          <a:lstStyle/>
          <a:p>
            <a:pPr lvl="0">
              <a:defRPr sz="1800"/>
            </a:pPr>
            <a:r>
              <a:rPr sz="3600"/>
              <a:t>Okay… a little better. Let’s have a closer look.</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lvl="0"/>
          </a:p>
        </p:txBody>
      </p:sp>
      <p:sp>
        <p:nvSpPr>
          <p:cNvPr id="502" name="Shape 502"/>
          <p:cNvSpPr/>
          <p:nvPr>
            <p:ph type="body" sz="quarter" idx="1"/>
          </p:nvPr>
        </p:nvSpPr>
        <p:spPr>
          <a:prstGeom prst="rect">
            <a:avLst/>
          </a:prstGeom>
        </p:spPr>
        <p:txBody>
          <a:bodyPr/>
          <a:lstStyle/>
          <a:p>
            <a:pPr lvl="0">
              <a:defRPr sz="1800"/>
            </a:pPr>
            <a:r>
              <a:rPr sz="3600"/>
              <a:t>Alright, so how do we interpret this? The y-axis shows the correct (or true) label. The x-axis shows the predicted label. Ideally, we should see dark red along the diagonal and dark blue everywhere else. Going along the rows, we can see exactly what each language is being confused for. In this case we can see that bs, hr, sh, and sr are often being confused with each other. It turns out that these are Bosnian, Croatian, Serbo-Croatian, and Serbian. These languages are almost identical and used to all be called Serbo-Croatian prior to the Yugoslav Wars. This gives us some clues as to how we can improve the performance of our classifier.</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lvl="0"/>
          </a:p>
        </p:txBody>
      </p:sp>
      <p:sp>
        <p:nvSpPr>
          <p:cNvPr id="509" name="Shape 509"/>
          <p:cNvSpPr/>
          <p:nvPr>
            <p:ph type="body" sz="quarter" idx="1"/>
          </p:nvPr>
        </p:nvSpPr>
        <p:spPr>
          <a:prstGeom prst="rect">
            <a:avLst/>
          </a:prstGeom>
        </p:spPr>
        <p:txBody>
          <a:bodyPr/>
          <a:lstStyle/>
          <a:p>
            <a:pPr lvl="0">
              <a:defRPr sz="1800"/>
            </a:pPr>
            <a:r>
              <a:rPr sz="3600"/>
              <a:t>After combining several similar languages, we’re able to easily get over 99% accuracy. For some of these languages, if we wanted to distinguish them, we could train more complex models just for them. Before devoting too much time into it, you should ask if it is worth the effort. It all comes down to your particular application.</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lvl="0"/>
          </a:p>
        </p:txBody>
      </p:sp>
      <p:sp>
        <p:nvSpPr>
          <p:cNvPr id="518" name="Shape 518"/>
          <p:cNvSpPr/>
          <p:nvPr>
            <p:ph type="body" sz="quarter" idx="1"/>
          </p:nvPr>
        </p:nvSpPr>
        <p:spPr>
          <a:prstGeom prst="rect">
            <a:avLst/>
          </a:prstGeom>
        </p:spPr>
        <p:txBody>
          <a:bodyPr/>
          <a:lstStyle/>
          <a:p>
            <a:pPr lvl="0">
              <a:defRPr sz="1800"/>
            </a:pPr>
            <a:r>
              <a:rPr sz="3600"/>
              <a:t>All right, so that’s it, now you can all go onto LinkedIn and change your titles to Data Scientist! A lot of interesting stuff didn’t make it into this talk so I’ll be posting some followups to my talk on my blog. If you’re interested in receiving email updates from me, hit me up after the Q&amp;A and signup for my mailing list!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sldImg"/>
          </p:nvPr>
        </p:nvSpPr>
        <p:spPr>
          <a:prstGeom prst="rect">
            <a:avLst/>
          </a:prstGeom>
        </p:spPr>
        <p:txBody>
          <a:bodyPr/>
          <a:lstStyle/>
          <a:p>
            <a:pPr lvl="0"/>
          </a:p>
        </p:txBody>
      </p:sp>
      <p:sp>
        <p:nvSpPr>
          <p:cNvPr id="90" name="Shape 90"/>
          <p:cNvSpPr/>
          <p:nvPr>
            <p:ph type="body" sz="quarter" idx="1"/>
          </p:nvPr>
        </p:nvSpPr>
        <p:spPr>
          <a:prstGeom prst="rect">
            <a:avLst/>
          </a:prstGeom>
        </p:spPr>
        <p:txBody>
          <a:bodyPr/>
          <a:lstStyle/>
          <a:p>
            <a:pPr lvl="0">
              <a:defRPr sz="1800"/>
            </a:pPr>
            <a:r>
              <a:rPr sz="3600"/>
              <a:t>I’ll convert the data to plain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lvl="0"/>
          </a:p>
        </p:txBody>
      </p:sp>
      <p:sp>
        <p:nvSpPr>
          <p:cNvPr id="97" name="Shape 97"/>
          <p:cNvSpPr/>
          <p:nvPr>
            <p:ph type="body" sz="quarter" idx="1"/>
          </p:nvPr>
        </p:nvSpPr>
        <p:spPr>
          <a:prstGeom prst="rect">
            <a:avLst/>
          </a:prstGeom>
        </p:spPr>
        <p:txBody>
          <a:bodyPr/>
          <a:lstStyle/>
          <a:p>
            <a:pPr lvl="0">
              <a:defRPr sz="1800"/>
            </a:pPr>
            <a:r>
              <a:rPr sz="3600"/>
              <a:t>I’ll explore the data using pandas, seaborn, and scikit-learn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ph type="sldImg"/>
          </p:nvPr>
        </p:nvSpPr>
        <p:spPr>
          <a:prstGeom prst="rect">
            <a:avLst/>
          </a:prstGeom>
        </p:spPr>
        <p:txBody>
          <a:bodyPr/>
          <a:lstStyle/>
          <a:p>
            <a:pPr lvl="0"/>
          </a:p>
        </p:txBody>
      </p:sp>
      <p:sp>
        <p:nvSpPr>
          <p:cNvPr id="104" name="Shape 104"/>
          <p:cNvSpPr/>
          <p:nvPr>
            <p:ph type="body" sz="quarter" idx="1"/>
          </p:nvPr>
        </p:nvSpPr>
        <p:spPr>
          <a:prstGeom prst="rect">
            <a:avLst/>
          </a:prstGeom>
        </p:spPr>
        <p:txBody>
          <a:bodyPr/>
          <a:lstStyle/>
          <a:p>
            <a:pPr lvl="0">
              <a:defRPr sz="1800"/>
            </a:pPr>
            <a:r>
              <a:rPr sz="3600"/>
              <a:t>Finally I’ll walk you through creating a predictive model using scikit-learn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 name="AWeber_EMD_white.png"/>
          <p:cNvPicPr/>
          <p:nvPr/>
        </p:nvPicPr>
        <p:blipFill>
          <a:blip r:embed="rId3">
            <a:extLst/>
          </a:blip>
          <a:stretch>
            <a:fillRect/>
          </a:stretch>
        </p:blipFill>
        <p:spPr>
          <a:xfrm>
            <a:off x="3552355" y="3136900"/>
            <a:ext cx="5900091" cy="1754294"/>
          </a:xfrm>
          <a:prstGeom prst="rect">
            <a:avLst/>
          </a:prstGeom>
          <a:ln w="12700">
            <a:miter lim="400000"/>
          </a:ln>
        </p:spPr>
      </p:pic>
      <p:sp>
        <p:nvSpPr>
          <p:cNvPr id="7" name="Shape 7"/>
          <p:cNvSpPr/>
          <p:nvPr>
            <p:ph type="title"/>
          </p:nvPr>
        </p:nvSpPr>
        <p:spPr>
          <a:xfrm>
            <a:off x="927100" y="3378200"/>
            <a:ext cx="11150600" cy="3302000"/>
          </a:xfrm>
          <a:prstGeom prst="rect">
            <a:avLst/>
          </a:prstGeom>
        </p:spPr>
        <p:txBody>
          <a:bodyPr lIns="0" tIns="0" rIns="0" bIns="0" anchor="b"/>
          <a:lstStyle>
            <a:lvl1pPr>
              <a:defRPr>
                <a:solidFill>
                  <a:srgbClr val="EBEBEB"/>
                </a:solidFill>
              </a:defRPr>
            </a:lvl1pPr>
          </a:lstStyle>
          <a:p>
            <a:pPr lvl="0">
              <a:defRPr b="0" sz="1800">
                <a:solidFill>
                  <a:srgbClr val="000000"/>
                </a:solidFill>
              </a:defRPr>
            </a:pPr>
            <a:r>
              <a:rPr b="1" sz="8200">
                <a:solidFill>
                  <a:srgbClr val="EBEBEB"/>
                </a:solidFill>
              </a:rPr>
              <a:t>Title Text</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 Right">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33" name="Shape 33"/>
          <p:cNvSpPr/>
          <p:nvPr>
            <p:ph type="body" idx="1"/>
          </p:nvPr>
        </p:nvSpPr>
        <p:spPr>
          <a:xfrm>
            <a:off x="7086600" y="2768600"/>
            <a:ext cx="4991100" cy="6083300"/>
          </a:xfrm>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34" name="Shape 3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9" name="Shape 9"/>
          <p:cNvSpPr/>
          <p:nvPr>
            <p:ph type="body" idx="1"/>
          </p:nvPr>
        </p:nvSpPr>
        <p:spPr>
          <a:xfrm>
            <a:off x="927100" y="1270000"/>
            <a:ext cx="11150600" cy="7213600"/>
          </a:xfrm>
          <a:prstGeom prst="rect">
            <a:avLst/>
          </a:prstGeom>
        </p:spPr>
        <p:txBody>
          <a:bodyPr/>
          <a:lstStyle>
            <a:lvl1pPr marL="1117600" indent="-800100">
              <a:spcBef>
                <a:spcPts val="5200"/>
              </a:spcBef>
              <a:defRPr sz="3800"/>
            </a:lvl1pPr>
            <a:lvl2pPr marL="1562100" indent="-800100">
              <a:spcBef>
                <a:spcPts val="5200"/>
              </a:spcBef>
              <a:defRPr sz="3800"/>
            </a:lvl2pPr>
            <a:lvl3pPr marL="2006600" indent="-800100">
              <a:spcBef>
                <a:spcPts val="5200"/>
              </a:spcBef>
              <a:defRPr sz="3800"/>
            </a:lvl3pPr>
            <a:lvl4pPr marL="2451100" indent="-800100">
              <a:spcBef>
                <a:spcPts val="5200"/>
              </a:spcBef>
              <a:defRPr sz="3800"/>
            </a:lvl4pPr>
            <a:lvl5pPr marL="2895600" indent="-800100">
              <a:spcBef>
                <a:spcPts val="5200"/>
              </a:spcBef>
              <a:defRPr sz="3800"/>
            </a:lvl5pPr>
          </a:lstStyle>
          <a:p>
            <a:pPr lvl="0">
              <a:defRPr sz="1800">
                <a:solidFill>
                  <a:srgbClr val="000000"/>
                </a:solidFill>
              </a:defRPr>
            </a:pPr>
            <a:r>
              <a:rPr sz="3800">
                <a:solidFill>
                  <a:srgbClr val="444444"/>
                </a:solidFill>
              </a:rPr>
              <a:t>Body Level One</a:t>
            </a:r>
            <a:endParaRPr sz="3800">
              <a:solidFill>
                <a:srgbClr val="444444"/>
              </a:solidFill>
            </a:endParaRPr>
          </a:p>
          <a:p>
            <a:pPr lvl="1">
              <a:defRPr sz="1800">
                <a:solidFill>
                  <a:srgbClr val="000000"/>
                </a:solidFill>
              </a:defRPr>
            </a:pPr>
            <a:r>
              <a:rPr sz="3800">
                <a:solidFill>
                  <a:srgbClr val="444444"/>
                </a:solidFill>
              </a:rPr>
              <a:t>Body Level Two</a:t>
            </a:r>
            <a:endParaRPr sz="3800">
              <a:solidFill>
                <a:srgbClr val="444444"/>
              </a:solidFill>
            </a:endParaRPr>
          </a:p>
          <a:p>
            <a:pPr lvl="2">
              <a:defRPr sz="1800">
                <a:solidFill>
                  <a:srgbClr val="000000"/>
                </a:solidFill>
              </a:defRPr>
            </a:pPr>
            <a:r>
              <a:rPr sz="3800">
                <a:solidFill>
                  <a:srgbClr val="444444"/>
                </a:solidFill>
              </a:rPr>
              <a:t>Body Level Three</a:t>
            </a:r>
            <a:endParaRPr sz="3800">
              <a:solidFill>
                <a:srgbClr val="444444"/>
              </a:solidFill>
            </a:endParaRPr>
          </a:p>
          <a:p>
            <a:pPr lvl="3">
              <a:defRPr sz="1800">
                <a:solidFill>
                  <a:srgbClr val="000000"/>
                </a:solidFill>
              </a:defRPr>
            </a:pPr>
            <a:r>
              <a:rPr sz="3800">
                <a:solidFill>
                  <a:srgbClr val="444444"/>
                </a:solidFill>
              </a:rPr>
              <a:t>Body Level Four</a:t>
            </a:r>
            <a:endParaRPr sz="3800">
              <a:solidFill>
                <a:srgbClr val="444444"/>
              </a:solidFill>
            </a:endParaRPr>
          </a:p>
          <a:p>
            <a:pPr lvl="4">
              <a:defRPr sz="1800">
                <a:solidFill>
                  <a:srgbClr val="000000"/>
                </a:solidFill>
              </a:defRPr>
            </a:pPr>
            <a:r>
              <a:rPr sz="3800">
                <a:solidFill>
                  <a:srgbClr val="444444"/>
                </a:solidFill>
              </a:rPr>
              <a:t>Body Level Five</a:t>
            </a:r>
          </a:p>
        </p:txBody>
      </p:sp>
      <p:sp>
        <p:nvSpPr>
          <p:cNvPr id="10" name="Shape 1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 name="Shape 1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14" name="Shape 14"/>
          <p:cNvSpPr/>
          <p:nvPr>
            <p:ph type="title"/>
          </p:nvPr>
        </p:nvSpPr>
        <p:spPr>
          <a:xfrm>
            <a:off x="1333500" y="254000"/>
            <a:ext cx="10350500" cy="2451100"/>
          </a:xfrm>
          <a:prstGeom prst="rect">
            <a:avLst/>
          </a:prstGeom>
        </p:spPr>
        <p:txBody>
          <a:bodyPr/>
          <a:lstStyle/>
          <a:p>
            <a:pPr lvl="0">
              <a:defRPr b="0" sz="1800">
                <a:solidFill>
                  <a:srgbClr val="000000"/>
                </a:solidFill>
              </a:defRPr>
            </a:pPr>
            <a:r>
              <a:rPr b="1" sz="8200">
                <a:solidFill>
                  <a:srgbClr val="F16448"/>
                </a:solidFill>
              </a:rPr>
              <a:t>Title Text</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 name="Shape 16"/>
          <p:cNvSpPr/>
          <p:nvPr>
            <p:ph type="title"/>
          </p:nvPr>
        </p:nvSpPr>
        <p:spPr>
          <a:xfrm>
            <a:off x="927100" y="2971800"/>
            <a:ext cx="11150600" cy="3810000"/>
          </a:xfrm>
          <a:prstGeom prst="rect">
            <a:avLst/>
          </a:prstGeom>
        </p:spPr>
        <p:txBody>
          <a:bodyPr/>
          <a:lstStyle>
            <a:lvl1pPr>
              <a:defRPr>
                <a:solidFill>
                  <a:srgbClr val="D6D6D6"/>
                </a:solidFill>
              </a:defRPr>
            </a:lvl1pPr>
          </a:lstStyle>
          <a:p>
            <a:pPr lvl="0">
              <a:defRPr b="0" sz="1800">
                <a:solidFill>
                  <a:srgbClr val="000000"/>
                </a:solidFill>
              </a:defRPr>
            </a:pPr>
            <a:r>
              <a:rPr b="1" sz="8200">
                <a:solidFill>
                  <a:srgbClr val="D6D6D6"/>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8" name="Shape 18"/>
          <p:cNvSpPr/>
          <p:nvPr>
            <p:ph type="title"/>
          </p:nvPr>
        </p:nvSpPr>
        <p:spPr>
          <a:xfrm>
            <a:off x="927100" y="7366000"/>
            <a:ext cx="11150600" cy="1701800"/>
          </a:xfrm>
          <a:prstGeom prst="rect">
            <a:avLst/>
          </a:prstGeom>
        </p:spPr>
        <p:txBody>
          <a:bodyPr/>
          <a:lstStyle/>
          <a:p>
            <a:pPr lvl="0">
              <a:defRPr b="0" sz="1800">
                <a:solidFill>
                  <a:srgbClr val="000000"/>
                </a:solidFill>
              </a:defRPr>
            </a:pPr>
            <a:r>
              <a:rPr b="1" sz="8200">
                <a:solidFill>
                  <a:srgbClr val="F16448"/>
                </a:solidFill>
              </a:rPr>
              <a:t>Title Text</a:t>
            </a:r>
          </a:p>
        </p:txBody>
      </p:sp>
      <p:sp>
        <p:nvSpPr>
          <p:cNvPr id="19" name="Shape 1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21" name="Shape 21"/>
          <p:cNvSpPr/>
          <p:nvPr>
            <p:ph type="title"/>
          </p:nvPr>
        </p:nvSpPr>
        <p:spPr>
          <a:xfrm>
            <a:off x="927100" y="1524000"/>
            <a:ext cx="6692900" cy="3302000"/>
          </a:xfrm>
          <a:prstGeom prst="rect">
            <a:avLst/>
          </a:prstGeom>
        </p:spPr>
        <p:txBody>
          <a:bodyPr lIns="0" tIns="0" rIns="0" bIns="0" anchor="b"/>
          <a:lstStyle>
            <a:lvl1pPr>
              <a:defRPr sz="6800"/>
            </a:lvl1pPr>
          </a:lstStyle>
          <a:p>
            <a:pPr lvl="0">
              <a:defRPr b="0" sz="1800">
                <a:solidFill>
                  <a:srgbClr val="000000"/>
                </a:solidFill>
              </a:defRPr>
            </a:pPr>
            <a:r>
              <a:rPr b="1" sz="6800">
                <a:solidFill>
                  <a:srgbClr val="F16448"/>
                </a:solidFill>
              </a:rPr>
              <a:t>Title Text</a:t>
            </a:r>
          </a:p>
        </p:txBody>
      </p:sp>
      <p:sp>
        <p:nvSpPr>
          <p:cNvPr id="22" name="Shape 22"/>
          <p:cNvSpPr/>
          <p:nvPr>
            <p:ph type="body" idx="1"/>
          </p:nvPr>
        </p:nvSpPr>
        <p:spPr>
          <a:xfrm>
            <a:off x="927100" y="4902200"/>
            <a:ext cx="6692900" cy="3302000"/>
          </a:xfrm>
          <a:prstGeom prst="rect">
            <a:avLst/>
          </a:prstGeom>
        </p:spPr>
        <p:txBody>
          <a:bodyPr lIns="0" tIns="0" rIns="0" bIns="0" anchor="t"/>
          <a:lstStyle>
            <a:lvl1pPr marL="0" indent="0" algn="ctr">
              <a:spcBef>
                <a:spcPts val="0"/>
              </a:spcBef>
              <a:buClrTx/>
              <a:buSzTx/>
              <a:buNone/>
              <a:defRPr sz="3200"/>
            </a:lvl1pPr>
            <a:lvl2pPr marL="0" indent="0" algn="ctr">
              <a:spcBef>
                <a:spcPts val="0"/>
              </a:spcBef>
              <a:buClrTx/>
              <a:buSzTx/>
              <a:buNone/>
              <a:defRPr sz="3200"/>
            </a:lvl2pPr>
            <a:lvl3pPr marL="0" indent="0" algn="ctr">
              <a:spcBef>
                <a:spcPts val="0"/>
              </a:spcBef>
              <a:buClrTx/>
              <a:buSzTx/>
              <a:buNone/>
              <a:defRPr sz="3200"/>
            </a:lvl3pPr>
            <a:lvl4pPr marL="0" indent="0" algn="ctr">
              <a:spcBef>
                <a:spcPts val="0"/>
              </a:spcBef>
              <a:buClrTx/>
              <a:buSzTx/>
              <a:buNone/>
              <a:defRPr sz="3200"/>
            </a:lvl4pPr>
            <a:lvl5pPr marL="0" indent="0" algn="ctr">
              <a:spcBef>
                <a:spcPts val="0"/>
              </a:spcBef>
              <a:buClrTx/>
              <a:buSzTx/>
              <a:buNone/>
              <a:defRPr sz="3200"/>
            </a:lvl5pPr>
          </a:lstStyle>
          <a:p>
            <a:pPr lvl="0">
              <a:defRPr sz="1800">
                <a:solidFill>
                  <a:srgbClr val="000000"/>
                </a:solidFill>
              </a:defRPr>
            </a:pPr>
            <a:r>
              <a:rPr sz="3200">
                <a:solidFill>
                  <a:srgbClr val="444444"/>
                </a:solidFill>
              </a:rPr>
              <a:t>Body Level One</a:t>
            </a:r>
            <a:endParaRPr sz="3200">
              <a:solidFill>
                <a:srgbClr val="444444"/>
              </a:solidFill>
            </a:endParaRPr>
          </a:p>
          <a:p>
            <a:pPr lvl="1">
              <a:defRPr sz="1800">
                <a:solidFill>
                  <a:srgbClr val="000000"/>
                </a:solidFill>
              </a:defRPr>
            </a:pPr>
            <a:r>
              <a:rPr sz="3200">
                <a:solidFill>
                  <a:srgbClr val="444444"/>
                </a:solidFill>
              </a:rPr>
              <a:t>Body Level Two</a:t>
            </a:r>
            <a:endParaRPr sz="3200">
              <a:solidFill>
                <a:srgbClr val="444444"/>
              </a:solidFill>
            </a:endParaRPr>
          </a:p>
          <a:p>
            <a:pPr lvl="2">
              <a:defRPr sz="1800">
                <a:solidFill>
                  <a:srgbClr val="000000"/>
                </a:solidFill>
              </a:defRPr>
            </a:pPr>
            <a:r>
              <a:rPr sz="3200">
                <a:solidFill>
                  <a:srgbClr val="444444"/>
                </a:solidFill>
              </a:rPr>
              <a:t>Body Level Three</a:t>
            </a:r>
            <a:endParaRPr sz="3200">
              <a:solidFill>
                <a:srgbClr val="444444"/>
              </a:solidFill>
            </a:endParaRPr>
          </a:p>
          <a:p>
            <a:pPr lvl="3">
              <a:defRPr sz="1800">
                <a:solidFill>
                  <a:srgbClr val="000000"/>
                </a:solidFill>
              </a:defRPr>
            </a:pPr>
            <a:r>
              <a:rPr sz="3200">
                <a:solidFill>
                  <a:srgbClr val="444444"/>
                </a:solidFill>
              </a:rPr>
              <a:t>Body Level Four</a:t>
            </a:r>
            <a:endParaRPr sz="3200">
              <a:solidFill>
                <a:srgbClr val="444444"/>
              </a:solidFill>
            </a:endParaRPr>
          </a:p>
          <a:p>
            <a:pPr lvl="4">
              <a:defRPr sz="1800">
                <a:solidFill>
                  <a:srgbClr val="000000"/>
                </a:solidFill>
              </a:defRPr>
            </a:pPr>
            <a:r>
              <a:rPr sz="3200">
                <a:solidFill>
                  <a:srgbClr val="444444"/>
                </a:solidFill>
              </a:rPr>
              <a:t>Body Level Five</a:t>
            </a:r>
          </a:p>
        </p:txBody>
      </p:sp>
      <p:sp>
        <p:nvSpPr>
          <p:cNvPr id="23" name="Shape 2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5" name="Shape 25"/>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26" name="Shape 26"/>
          <p:cNvSpPr/>
          <p:nvPr>
            <p:ph type="body" idx="1"/>
          </p:nvPr>
        </p:nvSpPr>
        <p:spPr>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27" name="Shape 2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Bullets Left">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30" name="Shape 30"/>
          <p:cNvSpPr/>
          <p:nvPr>
            <p:ph type="body" idx="1"/>
          </p:nvPr>
        </p:nvSpPr>
        <p:spPr>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927100" y="254000"/>
            <a:ext cx="11150600" cy="245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b="0" sz="1800">
                <a:solidFill>
                  <a:srgbClr val="000000"/>
                </a:solidFill>
              </a:defRPr>
            </a:pPr>
            <a:r>
              <a:rPr b="1" sz="8200">
                <a:solidFill>
                  <a:srgbClr val="F16448"/>
                </a:solidFill>
              </a:rPr>
              <a:t>Title Text</a:t>
            </a:r>
          </a:p>
        </p:txBody>
      </p:sp>
      <p:sp>
        <p:nvSpPr>
          <p:cNvPr id="3" name="Shape 3"/>
          <p:cNvSpPr/>
          <p:nvPr>
            <p:ph type="body" idx="1"/>
          </p:nvPr>
        </p:nvSpPr>
        <p:spPr>
          <a:xfrm>
            <a:off x="927100" y="2768600"/>
            <a:ext cx="5448300" cy="6083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4" name="Shape 4"/>
          <p:cNvSpPr/>
          <p:nvPr>
            <p:ph type="sldNum" sz="quarter" idx="2"/>
          </p:nvPr>
        </p:nvSpPr>
        <p:spPr>
          <a:xfrm>
            <a:off x="6339416" y="9296400"/>
            <a:ext cx="317501" cy="342900"/>
          </a:xfrm>
          <a:prstGeom prst="rect">
            <a:avLst/>
          </a:prstGeom>
          <a:ln w="12700">
            <a:miter lim="400000"/>
          </a:ln>
        </p:spPr>
        <p:txBody>
          <a:bodyPr wrap="none" lIns="0" tIns="0" rIns="0" bIns="0">
            <a:spAutoFit/>
          </a:bodyPr>
          <a:lstStyle>
            <a:lvl1pPr>
              <a:defRPr sz="16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spd="med" advClick="1"/>
  <p:txStyles>
    <p:titleStyle>
      <a:lvl1pPr algn="ctr" defTabSz="584200">
        <a:defRPr b="1" sz="8200">
          <a:solidFill>
            <a:srgbClr val="F16448"/>
          </a:solidFill>
          <a:latin typeface="+mn-lt"/>
          <a:ea typeface="+mn-ea"/>
          <a:cs typeface="+mn-cs"/>
          <a:sym typeface="Source Sans Pro Semibold"/>
        </a:defRPr>
      </a:lvl1pPr>
      <a:lvl2pPr indent="228600" algn="ctr" defTabSz="584200">
        <a:defRPr b="1" sz="8200">
          <a:solidFill>
            <a:srgbClr val="F16448"/>
          </a:solidFill>
          <a:latin typeface="+mn-lt"/>
          <a:ea typeface="+mn-ea"/>
          <a:cs typeface="+mn-cs"/>
          <a:sym typeface="Source Sans Pro Semibold"/>
        </a:defRPr>
      </a:lvl2pPr>
      <a:lvl3pPr indent="457200" algn="ctr" defTabSz="584200">
        <a:defRPr b="1" sz="8200">
          <a:solidFill>
            <a:srgbClr val="F16448"/>
          </a:solidFill>
          <a:latin typeface="+mn-lt"/>
          <a:ea typeface="+mn-ea"/>
          <a:cs typeface="+mn-cs"/>
          <a:sym typeface="Source Sans Pro Semibold"/>
        </a:defRPr>
      </a:lvl3pPr>
      <a:lvl4pPr indent="685800" algn="ctr" defTabSz="584200">
        <a:defRPr b="1" sz="8200">
          <a:solidFill>
            <a:srgbClr val="F16448"/>
          </a:solidFill>
          <a:latin typeface="+mn-lt"/>
          <a:ea typeface="+mn-ea"/>
          <a:cs typeface="+mn-cs"/>
          <a:sym typeface="Source Sans Pro Semibold"/>
        </a:defRPr>
      </a:lvl4pPr>
      <a:lvl5pPr indent="914400" algn="ctr" defTabSz="584200">
        <a:defRPr b="1" sz="8200">
          <a:solidFill>
            <a:srgbClr val="F16448"/>
          </a:solidFill>
          <a:latin typeface="+mn-lt"/>
          <a:ea typeface="+mn-ea"/>
          <a:cs typeface="+mn-cs"/>
          <a:sym typeface="Source Sans Pro Semibold"/>
        </a:defRPr>
      </a:lvl5pPr>
      <a:lvl6pPr indent="1143000" algn="ctr" defTabSz="584200">
        <a:defRPr b="1" sz="8200">
          <a:solidFill>
            <a:srgbClr val="F16448"/>
          </a:solidFill>
          <a:latin typeface="+mn-lt"/>
          <a:ea typeface="+mn-ea"/>
          <a:cs typeface="+mn-cs"/>
          <a:sym typeface="Source Sans Pro Semibold"/>
        </a:defRPr>
      </a:lvl6pPr>
      <a:lvl7pPr indent="1371600" algn="ctr" defTabSz="584200">
        <a:defRPr b="1" sz="8200">
          <a:solidFill>
            <a:srgbClr val="F16448"/>
          </a:solidFill>
          <a:latin typeface="+mn-lt"/>
          <a:ea typeface="+mn-ea"/>
          <a:cs typeface="+mn-cs"/>
          <a:sym typeface="Source Sans Pro Semibold"/>
        </a:defRPr>
      </a:lvl7pPr>
      <a:lvl8pPr indent="1600200" algn="ctr" defTabSz="584200">
        <a:defRPr b="1" sz="8200">
          <a:solidFill>
            <a:srgbClr val="F16448"/>
          </a:solidFill>
          <a:latin typeface="+mn-lt"/>
          <a:ea typeface="+mn-ea"/>
          <a:cs typeface="+mn-cs"/>
          <a:sym typeface="Source Sans Pro Semibold"/>
        </a:defRPr>
      </a:lvl8pPr>
      <a:lvl9pPr indent="1828800" algn="ctr" defTabSz="584200">
        <a:defRPr b="1" sz="8200">
          <a:solidFill>
            <a:srgbClr val="F16448"/>
          </a:solidFill>
          <a:latin typeface="+mn-lt"/>
          <a:ea typeface="+mn-ea"/>
          <a:cs typeface="+mn-cs"/>
          <a:sym typeface="Source Sans Pro Semibold"/>
        </a:defRPr>
      </a:lvl9pPr>
    </p:titleStyle>
    <p:bodyStyle>
      <a:lvl1pPr marL="1016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1pPr>
      <a:lvl2pPr marL="14605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2pPr>
      <a:lvl3pPr marL="1905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3pPr>
      <a:lvl4pPr marL="23495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4pPr>
      <a:lvl5pPr marL="2794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5pPr>
      <a:lvl6pPr marL="31496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6pPr>
      <a:lvl7pPr marL="35052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7pPr>
      <a:lvl8pPr marL="38608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8pPr>
      <a:lvl9pPr marL="42164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9pPr>
    </p:bodyStyle>
    <p:otherStyle>
      <a:lvl1pPr algn="ctr" defTabSz="584200">
        <a:defRPr sz="1600">
          <a:solidFill>
            <a:schemeClr val="tx1"/>
          </a:solidFill>
          <a:latin typeface="+mn-lt"/>
          <a:ea typeface="+mn-ea"/>
          <a:cs typeface="+mn-cs"/>
          <a:sym typeface="Gill Sans"/>
        </a:defRPr>
      </a:lvl1pPr>
      <a:lvl2pPr indent="228600" algn="ctr" defTabSz="584200">
        <a:defRPr sz="1600">
          <a:solidFill>
            <a:schemeClr val="tx1"/>
          </a:solidFill>
          <a:latin typeface="+mn-lt"/>
          <a:ea typeface="+mn-ea"/>
          <a:cs typeface="+mn-cs"/>
          <a:sym typeface="Gill Sans"/>
        </a:defRPr>
      </a:lvl2pPr>
      <a:lvl3pPr indent="457200" algn="ctr" defTabSz="584200">
        <a:defRPr sz="1600">
          <a:solidFill>
            <a:schemeClr val="tx1"/>
          </a:solidFill>
          <a:latin typeface="+mn-lt"/>
          <a:ea typeface="+mn-ea"/>
          <a:cs typeface="+mn-cs"/>
          <a:sym typeface="Gill Sans"/>
        </a:defRPr>
      </a:lvl3pPr>
      <a:lvl4pPr indent="685800" algn="ctr" defTabSz="584200">
        <a:defRPr sz="1600">
          <a:solidFill>
            <a:schemeClr val="tx1"/>
          </a:solidFill>
          <a:latin typeface="+mn-lt"/>
          <a:ea typeface="+mn-ea"/>
          <a:cs typeface="+mn-cs"/>
          <a:sym typeface="Gill Sans"/>
        </a:defRPr>
      </a:lvl4pPr>
      <a:lvl5pPr indent="914400" algn="ctr" defTabSz="584200">
        <a:defRPr sz="1600">
          <a:solidFill>
            <a:schemeClr val="tx1"/>
          </a:solidFill>
          <a:latin typeface="+mn-lt"/>
          <a:ea typeface="+mn-ea"/>
          <a:cs typeface="+mn-cs"/>
          <a:sym typeface="Gill Sans"/>
        </a:defRPr>
      </a:lvl5pPr>
      <a:lvl6pPr indent="1143000" algn="ctr" defTabSz="584200">
        <a:defRPr sz="1600">
          <a:solidFill>
            <a:schemeClr val="tx1"/>
          </a:solidFill>
          <a:latin typeface="+mn-lt"/>
          <a:ea typeface="+mn-ea"/>
          <a:cs typeface="+mn-cs"/>
          <a:sym typeface="Gill Sans"/>
        </a:defRPr>
      </a:lvl6pPr>
      <a:lvl7pPr indent="1371600" algn="ctr" defTabSz="584200">
        <a:defRPr sz="1600">
          <a:solidFill>
            <a:schemeClr val="tx1"/>
          </a:solidFill>
          <a:latin typeface="+mn-lt"/>
          <a:ea typeface="+mn-ea"/>
          <a:cs typeface="+mn-cs"/>
          <a:sym typeface="Gill Sans"/>
        </a:defRPr>
      </a:lvl7pPr>
      <a:lvl8pPr indent="1600200" algn="ctr" defTabSz="584200">
        <a:defRPr sz="1600">
          <a:solidFill>
            <a:schemeClr val="tx1"/>
          </a:solidFill>
          <a:latin typeface="+mn-lt"/>
          <a:ea typeface="+mn-ea"/>
          <a:cs typeface="+mn-cs"/>
          <a:sym typeface="Gill Sans"/>
        </a:defRPr>
      </a:lvl8pPr>
      <a:lvl9pPr indent="1828800" algn="ctr" defTabSz="584200">
        <a:defRPr sz="1600">
          <a:solidFill>
            <a:schemeClr val="tx1"/>
          </a:solidFill>
          <a:latin typeface="+mn-lt"/>
          <a:ea typeface="+mn-ea"/>
          <a:cs typeface="+mn-cs"/>
          <a:sym typeface="Gill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www.dataists.com/2010/09/the-data-science-venn-diagram/"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jpeg"/><Relationship Id="rId4" Type="http://schemas.openxmlformats.org/officeDocument/2006/relationships/image" Target="../media/image2.png"/><Relationship Id="rId5" Type="http://schemas.openxmlformats.org/officeDocument/2006/relationships/image" Target="../media/image6.jpeg"/><Relationship Id="rId6" Type="http://schemas.openxmlformats.org/officeDocument/2006/relationships/image" Target="../media/image7.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36.png"/><Relationship Id="rId4" Type="http://schemas.openxmlformats.org/officeDocument/2006/relationships/image" Target="../media/image37.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41.png"/><Relationship Id="rId4" Type="http://schemas.openxmlformats.org/officeDocument/2006/relationships/image" Target="../media/image42.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41.png"/><Relationship Id="rId4" Type="http://schemas.openxmlformats.org/officeDocument/2006/relationships/image" Target="../media/image42.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hyperlink" Target="https://twitter.com/beckerfuffle" TargetMode="External"/><Relationship Id="rId4" Type="http://schemas.openxmlformats.org/officeDocument/2006/relationships/hyperlink" Target="http://beckerfuffle.com" TargetMode="External"/><Relationship Id="rId5" Type="http://schemas.openxmlformats.org/officeDocument/2006/relationships/hyperlink" Target="https://github.com/mdbecker" TargetMode="External"/><Relationship Id="rId6" Type="http://schemas.openxmlformats.org/officeDocument/2006/relationships/image" Target="../media/image47.png"/><Relationship Id="rId7" Type="http://schemas.openxmlformats.org/officeDocument/2006/relationships/image" Target="../media/image4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8"/>
          <p:cNvSpPr/>
          <p:nvPr>
            <p:ph type="title"/>
          </p:nvPr>
        </p:nvSpPr>
        <p:spPr>
          <a:prstGeom prst="rect">
            <a:avLst/>
          </a:prstGeom>
        </p:spPr>
        <p:txBody>
          <a:bodyPr/>
          <a:lstStyle/>
          <a:p>
            <a:pPr lvl="0">
              <a:defRPr b="0" sz="1800">
                <a:solidFill>
                  <a:srgbClr val="000000"/>
                </a:solidFill>
              </a:defRPr>
            </a:pPr>
            <a:r>
              <a:rPr b="1" sz="8200">
                <a:solidFill>
                  <a:srgbClr val="D6D6D6"/>
                </a:solidFill>
              </a:rPr>
              <a:t>Data Science:</a:t>
            </a:r>
            <a:br>
              <a:rPr b="1" sz="8200">
                <a:solidFill>
                  <a:srgbClr val="D6D6D6"/>
                </a:solidFill>
              </a:rPr>
            </a:br>
            <a:r>
              <a:rPr b="1" sz="8200">
                <a:solidFill>
                  <a:srgbClr val="D6D6D6"/>
                </a:solidFill>
              </a:rPr>
              <a:t>It’s Easy as Py!</a:t>
            </a:r>
          </a:p>
        </p:txBody>
      </p:sp>
      <p:sp>
        <p:nvSpPr>
          <p:cNvPr id="39" name="Shape 39"/>
          <p:cNvSpPr/>
          <p:nvPr/>
        </p:nvSpPr>
        <p:spPr>
          <a:xfrm>
            <a:off x="3225751" y="6197600"/>
            <a:ext cx="6554724"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atin typeface="+mn-lt"/>
                <a:ea typeface="+mn-ea"/>
                <a:cs typeface="+mn-cs"/>
                <a:sym typeface="Source Sans Pro Semibold"/>
              </a:defRPr>
            </a:lvl1pPr>
          </a:lstStyle>
          <a:p>
            <a:pPr lvl="0">
              <a:defRPr b="0" sz="1800"/>
            </a:pPr>
            <a:r>
              <a:rPr b="1" sz="4000"/>
              <a:t>Michael Becker</a:t>
            </a:r>
          </a:p>
        </p:txBody>
      </p:sp>
      <p:sp>
        <p:nvSpPr>
          <p:cNvPr id="40" name="Shape 4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lvl1pPr>
          </a:lstStyle>
          <a:p>
            <a:pPr lvl="0">
              <a:defRPr sz="1800"/>
            </a:pPr>
            <a:r>
              <a:rPr sz="3600"/>
              <a:t>#PyDataNYC</a:t>
            </a:r>
          </a:p>
        </p:txBody>
      </p:sp>
      <p:sp>
        <p:nvSpPr>
          <p:cNvPr id="41" name="Shape 41"/>
          <p:cNvSpPr/>
          <p:nvPr/>
        </p:nvSpPr>
        <p:spPr>
          <a:xfrm>
            <a:off x="-3051" y="9112250"/>
            <a:ext cx="3317819"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lvl="0">
              <a:defRPr sz="1800"/>
            </a:pPr>
            <a:r>
              <a:rPr sz="3600"/>
              <a:t>@beckerfuffle</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title"/>
          </p:nvPr>
        </p:nvSpPr>
        <p:spPr>
          <a:prstGeom prst="rect">
            <a:avLst/>
          </a:prstGeom>
        </p:spPr>
        <p:txBody>
          <a:bodyPr/>
          <a:lstStyle/>
          <a:p>
            <a:pPr lvl="0">
              <a:defRPr b="0" sz="1800">
                <a:solidFill>
                  <a:srgbClr val="000000"/>
                </a:solidFill>
              </a:defRPr>
            </a:pPr>
            <a:r>
              <a:rPr b="1" sz="8200">
                <a:solidFill>
                  <a:srgbClr val="F16448"/>
                </a:solidFill>
              </a:rPr>
              <a:t>What is Data Science?</a:t>
            </a:r>
          </a:p>
        </p:txBody>
      </p:sp>
      <p:sp>
        <p:nvSpPr>
          <p:cNvPr id="107" name="Shape 10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08" name="data-science-1000x1024.png"/>
          <p:cNvPicPr/>
          <p:nvPr/>
        </p:nvPicPr>
        <p:blipFill>
          <a:blip r:embed="rId3">
            <a:extLst/>
          </a:blip>
          <a:stretch>
            <a:fillRect/>
          </a:stretch>
        </p:blipFill>
        <p:spPr>
          <a:xfrm>
            <a:off x="3129248" y="1969096"/>
            <a:ext cx="6746304" cy="6908215"/>
          </a:xfrm>
          <a:prstGeom prst="rect">
            <a:avLst/>
          </a:prstGeom>
          <a:ln w="12700">
            <a:miter lim="400000"/>
          </a:ln>
        </p:spPr>
      </p:pic>
      <p:sp>
        <p:nvSpPr>
          <p:cNvPr id="109" name="Shape 109"/>
          <p:cNvSpPr/>
          <p:nvPr/>
        </p:nvSpPr>
        <p:spPr>
          <a:xfrm>
            <a:off x="123849" y="8257101"/>
            <a:ext cx="12757102"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lvl="0">
              <a:defRPr sz="1800" u="none"/>
            </a:pPr>
            <a:r>
              <a:rPr sz="3800" u="sng">
                <a:hlinkClick r:id="rId4" invalidUrl="" action="" tgtFrame="" tooltip="" history="1" highlightClick="0" endSnd="0"/>
              </a:rPr>
              <a:t>http://www.dataists.com/2010/09/the-data-science-venn-diagram/</a:t>
            </a:r>
          </a:p>
        </p:txBody>
      </p:sp>
      <p:sp>
        <p:nvSpPr>
          <p:cNvPr id="110" name="Shape 11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600"/>
            </a:fld>
          </a:p>
        </p:txBody>
      </p:sp>
      <p:pic>
        <p:nvPicPr>
          <p:cNvPr id="115" name="pasted-image.png"/>
          <p:cNvPicPr/>
          <p:nvPr/>
        </p:nvPicPr>
        <p:blipFill>
          <a:blip r:embed="rId3">
            <a:extLst/>
          </a:blip>
          <a:stretch>
            <a:fillRect/>
          </a:stretch>
        </p:blipFill>
        <p:spPr>
          <a:xfrm>
            <a:off x="0" y="0"/>
            <a:ext cx="13004800" cy="9753600"/>
          </a:xfrm>
          <a:prstGeom prst="rect">
            <a:avLst/>
          </a:prstGeom>
          <a:ln w="12700">
            <a:miter lim="400000"/>
          </a:ln>
        </p:spPr>
      </p:pic>
      <p:sp>
        <p:nvSpPr>
          <p:cNvPr id="116" name="Shape 11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117" name="Shape 11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Tree>
  </p:cSld>
  <p:clrMapOvr>
    <a:masterClrMapping/>
  </p:clrMapOvr>
  <p:transition spd="fast"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22" name="Shape 122"/>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p>
        </p:txBody>
      </p:sp>
      <p:sp>
        <p:nvSpPr>
          <p:cNvPr id="123" name="Shape 12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24" name="Shape 12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29" name="Shape 129"/>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p>
        </p:txBody>
      </p:sp>
      <p:sp>
        <p:nvSpPr>
          <p:cNvPr id="130" name="Shape 13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31" name="Shape 13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36" name="Shape 136"/>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p>
        </p:txBody>
      </p:sp>
      <p:sp>
        <p:nvSpPr>
          <p:cNvPr id="137" name="Shape 13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38" name="Shape 13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43" name="Shape 143"/>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M</a:t>
            </a:r>
            <a:r>
              <a:rPr sz="4500">
                <a:solidFill>
                  <a:srgbClr val="444444"/>
                </a:solidFill>
              </a:rPr>
              <a:t>odel</a:t>
            </a:r>
          </a:p>
        </p:txBody>
      </p:sp>
      <p:sp>
        <p:nvSpPr>
          <p:cNvPr id="144" name="Shape 14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45" name="Shape 14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50" name="Shape 150"/>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M</a:t>
            </a:r>
            <a:r>
              <a:rPr sz="4500">
                <a:solidFill>
                  <a:srgbClr val="444444"/>
                </a:solidFill>
              </a:rPr>
              <a:t>odel</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i</a:t>
            </a:r>
            <a:r>
              <a:rPr b="1" sz="4500">
                <a:solidFill>
                  <a:srgbClr val="444444"/>
                </a:solidFill>
              </a:rPr>
              <a:t>N</a:t>
            </a:r>
            <a:r>
              <a:rPr sz="4500">
                <a:solidFill>
                  <a:srgbClr val="444444"/>
                </a:solidFill>
              </a:rPr>
              <a:t>terpret</a:t>
            </a:r>
          </a:p>
        </p:txBody>
      </p:sp>
      <p:sp>
        <p:nvSpPr>
          <p:cNvPr id="151" name="Shape 15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52" name="Shape 15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lvl="0">
              <a:defRPr b="0" sz="1800">
                <a:solidFill>
                  <a:srgbClr val="000000"/>
                </a:solidFill>
              </a:defRPr>
            </a:pPr>
            <a:r>
              <a:rPr b="1" sz="8200">
                <a:solidFill>
                  <a:srgbClr val="F16448"/>
                </a:solidFill>
              </a:rPr>
              <a:t>Language Classification</a:t>
            </a:r>
          </a:p>
        </p:txBody>
      </p:sp>
      <p:sp>
        <p:nvSpPr>
          <p:cNvPr id="157" name="Shape 15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58" name="pasted-image.png"/>
          <p:cNvPicPr/>
          <p:nvPr/>
        </p:nvPicPr>
        <p:blipFill>
          <a:blip r:embed="rId3">
            <a:extLst/>
          </a:blip>
          <a:stretch>
            <a:fillRect/>
          </a:stretch>
        </p:blipFill>
        <p:spPr>
          <a:xfrm>
            <a:off x="-1" y="2155920"/>
            <a:ext cx="13004801" cy="6741495"/>
          </a:xfrm>
          <a:prstGeom prst="rect">
            <a:avLst/>
          </a:prstGeom>
          <a:ln w="12700">
            <a:miter lim="400000"/>
          </a:ln>
        </p:spPr>
      </p:pic>
      <p:sp>
        <p:nvSpPr>
          <p:cNvPr id="159" name="Shape 15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pPr lvl="0">
              <a:defRPr b="0" sz="1800">
                <a:solidFill>
                  <a:srgbClr val="000000"/>
                </a:solidFill>
              </a:defRPr>
            </a:pPr>
            <a:r>
              <a:rPr b="1" sz="8200">
                <a:solidFill>
                  <a:srgbClr val="F16448"/>
                </a:solidFill>
              </a:rPr>
              <a:t>Obtain</a:t>
            </a:r>
          </a:p>
        </p:txBody>
      </p:sp>
      <p:sp>
        <p:nvSpPr>
          <p:cNvPr id="164" name="Shape 164"/>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4500"/>
            </a:pPr>
          </a:p>
        </p:txBody>
      </p:sp>
      <p:sp>
        <p:nvSpPr>
          <p:cNvPr id="165" name="Shape 16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66" name="Shape 16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167" name="pasted-image.png"/>
          <p:cNvPicPr/>
          <p:nvPr/>
        </p:nvPicPr>
        <p:blipFill>
          <a:blip r:embed="rId3">
            <a:extLst/>
          </a:blip>
          <a:stretch>
            <a:fillRect/>
          </a:stretch>
        </p:blipFill>
        <p:spPr>
          <a:xfrm>
            <a:off x="-109465" y="-136112"/>
            <a:ext cx="18652693" cy="10025824"/>
          </a:xfrm>
          <a:prstGeom prst="rect">
            <a:avLst/>
          </a:prstGeom>
          <a:ln w="12700">
            <a:miter lim="400000"/>
          </a:ln>
        </p:spPr>
      </p:pic>
      <p:sp>
        <p:nvSpPr>
          <p:cNvPr id="168" name="Shape 168"/>
          <p:cNvSpPr/>
          <p:nvPr/>
        </p:nvSpPr>
        <p:spPr>
          <a:xfrm>
            <a:off x="126286" y="122766"/>
            <a:ext cx="4013503" cy="642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7200">
                <a:solidFill>
                  <a:srgbClr val="FFFFFF"/>
                </a:solidFill>
              </a:rPr>
              <a:t>API?!</a:t>
            </a:r>
            <a:endParaRPr sz="7200">
              <a:solidFill>
                <a:srgbClr val="FFFFFF"/>
              </a:solidFill>
            </a:endParaRPr>
          </a:p>
          <a:p>
            <a:pPr lvl="0" algn="l">
              <a:defRPr sz="1800"/>
            </a:pPr>
            <a:r>
              <a:rPr sz="7200">
                <a:solidFill>
                  <a:srgbClr val="FFFFFF"/>
                </a:solidFill>
              </a:rPr>
              <a:t>Where we’re going we don’t need APIs!</a:t>
            </a:r>
          </a:p>
        </p:txBody>
      </p:sp>
      <p:sp>
        <p:nvSpPr>
          <p:cNvPr id="169" name="Shape 16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70" name="Shape 17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sp>
        <p:nvSpPr>
          <p:cNvPr id="175" name="Shape 17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76" name="pasted-image.png"/>
          <p:cNvPicPr/>
          <p:nvPr/>
        </p:nvPicPr>
        <p:blipFill>
          <a:blip r:embed="rId3">
            <a:extLst/>
          </a:blip>
          <a:stretch>
            <a:fillRect/>
          </a:stretch>
        </p:blipFill>
        <p:spPr>
          <a:xfrm>
            <a:off x="0" y="2695786"/>
            <a:ext cx="13004800" cy="4362028"/>
          </a:xfrm>
          <a:prstGeom prst="rect">
            <a:avLst/>
          </a:prstGeom>
          <a:ln w="12700">
            <a:miter lim="400000"/>
          </a:ln>
        </p:spPr>
      </p:pic>
      <p:sp>
        <p:nvSpPr>
          <p:cNvPr id="177" name="Shape 17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p>
            <a:pPr lvl="0">
              <a:defRPr b="0" sz="1800">
                <a:solidFill>
                  <a:srgbClr val="000000"/>
                </a:solidFill>
              </a:defRPr>
            </a:pPr>
            <a:r>
              <a:rPr b="1" sz="8200">
                <a:solidFill>
                  <a:srgbClr val="F16448"/>
                </a:solidFill>
              </a:rPr>
              <a:t>What My Coworkers Think I Do</a:t>
            </a:r>
          </a:p>
        </p:txBody>
      </p:sp>
      <p:pic>
        <p:nvPicPr>
          <p:cNvPr id="46" name="droppedImage.jpg"/>
          <p:cNvPicPr/>
          <p:nvPr/>
        </p:nvPicPr>
        <p:blipFill>
          <a:blip r:embed="rId3">
            <a:extLst/>
          </a:blip>
          <a:stretch>
            <a:fillRect/>
          </a:stretch>
        </p:blipFill>
        <p:spPr>
          <a:xfrm>
            <a:off x="425662" y="2819400"/>
            <a:ext cx="6997701" cy="1079500"/>
          </a:xfrm>
          <a:prstGeom prst="rect">
            <a:avLst/>
          </a:prstGeom>
          <a:ln w="12700">
            <a:miter lim="400000"/>
          </a:ln>
        </p:spPr>
      </p:pic>
      <p:pic>
        <p:nvPicPr>
          <p:cNvPr id="47" name="droppedImage.png"/>
          <p:cNvPicPr/>
          <p:nvPr/>
        </p:nvPicPr>
        <p:blipFill>
          <a:blip r:embed="rId4">
            <a:extLst/>
          </a:blip>
          <a:stretch>
            <a:fillRect/>
          </a:stretch>
        </p:blipFill>
        <p:spPr>
          <a:xfrm>
            <a:off x="4029338" y="4213670"/>
            <a:ext cx="7493001" cy="1209230"/>
          </a:xfrm>
          <a:prstGeom prst="rect">
            <a:avLst/>
          </a:prstGeom>
          <a:ln w="12700">
            <a:miter lim="400000"/>
          </a:ln>
        </p:spPr>
      </p:pic>
      <p:pic>
        <p:nvPicPr>
          <p:cNvPr id="48" name="droppedImage.jpg"/>
          <p:cNvPicPr/>
          <p:nvPr/>
        </p:nvPicPr>
        <p:blipFill>
          <a:blip r:embed="rId5">
            <a:extLst/>
          </a:blip>
          <a:stretch>
            <a:fillRect/>
          </a:stretch>
        </p:blipFill>
        <p:spPr>
          <a:xfrm>
            <a:off x="506275" y="5596580"/>
            <a:ext cx="5118101" cy="1473201"/>
          </a:xfrm>
          <a:prstGeom prst="rect">
            <a:avLst/>
          </a:prstGeom>
          <a:ln w="12700">
            <a:miter lim="400000"/>
          </a:ln>
        </p:spPr>
      </p:pic>
      <p:pic>
        <p:nvPicPr>
          <p:cNvPr id="49" name="droppedImage.jpg"/>
          <p:cNvPicPr/>
          <p:nvPr/>
        </p:nvPicPr>
        <p:blipFill>
          <a:blip r:embed="rId6">
            <a:extLst/>
          </a:blip>
          <a:stretch>
            <a:fillRect/>
          </a:stretch>
        </p:blipFill>
        <p:spPr>
          <a:xfrm>
            <a:off x="4948318" y="6883400"/>
            <a:ext cx="7099301" cy="1498600"/>
          </a:xfrm>
          <a:prstGeom prst="rect">
            <a:avLst/>
          </a:prstGeom>
          <a:ln w="12700">
            <a:miter lim="400000"/>
          </a:ln>
        </p:spPr>
      </p:pic>
      <p:sp>
        <p:nvSpPr>
          <p:cNvPr id="50" name="Shape 5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1" name="Shape 5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82" name="pasted-image.png"/>
          <p:cNvPicPr/>
          <p:nvPr/>
        </p:nvPicPr>
        <p:blipFill>
          <a:blip r:embed="rId3">
            <a:extLst/>
          </a:blip>
          <a:stretch>
            <a:fillRect/>
          </a:stretch>
        </p:blipFill>
        <p:spPr>
          <a:xfrm>
            <a:off x="-1" y="2035259"/>
            <a:ext cx="13004801" cy="6836552"/>
          </a:xfrm>
          <a:prstGeom prst="rect">
            <a:avLst/>
          </a:prstGeom>
          <a:ln w="12700">
            <a:miter lim="400000"/>
          </a:ln>
        </p:spPr>
      </p:pic>
      <p:sp>
        <p:nvSpPr>
          <p:cNvPr id="183" name="Shape 183"/>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sp>
        <p:nvSpPr>
          <p:cNvPr id="184" name="Shape 18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89" name="Shape 189"/>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pic>
        <p:nvPicPr>
          <p:cNvPr id="190" name="pasted-image.png"/>
          <p:cNvPicPr/>
          <p:nvPr/>
        </p:nvPicPr>
        <p:blipFill>
          <a:blip r:embed="rId3">
            <a:extLst/>
          </a:blip>
          <a:srcRect l="0" t="789" r="1650" b="811"/>
          <a:stretch>
            <a:fillRect/>
          </a:stretch>
        </p:blipFill>
        <p:spPr>
          <a:xfrm>
            <a:off x="8121" y="2185214"/>
            <a:ext cx="16133152" cy="6681475"/>
          </a:xfrm>
          <a:prstGeom prst="rect">
            <a:avLst/>
          </a:prstGeom>
          <a:ln w="12700">
            <a:miter lim="400000"/>
          </a:ln>
        </p:spPr>
      </p:pic>
      <p:sp>
        <p:nvSpPr>
          <p:cNvPr id="191" name="Shape 19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96" name="Shape 196"/>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pic>
        <p:nvPicPr>
          <p:cNvPr id="197" name="pasted-image.png"/>
          <p:cNvPicPr/>
          <p:nvPr/>
        </p:nvPicPr>
        <p:blipFill>
          <a:blip r:embed="rId3">
            <a:extLst/>
          </a:blip>
          <a:stretch>
            <a:fillRect/>
          </a:stretch>
        </p:blipFill>
        <p:spPr>
          <a:xfrm>
            <a:off x="0" y="2046500"/>
            <a:ext cx="13004801" cy="6416010"/>
          </a:xfrm>
          <a:prstGeom prst="rect">
            <a:avLst/>
          </a:prstGeom>
          <a:ln w="12700">
            <a:miter lim="400000"/>
          </a:ln>
        </p:spPr>
      </p:pic>
      <p:sp>
        <p:nvSpPr>
          <p:cNvPr id="198" name="Shape 19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03" name="Shape 20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04" name="pasted-image.png"/>
          <p:cNvPicPr/>
          <p:nvPr/>
        </p:nvPicPr>
        <p:blipFill>
          <a:blip r:embed="rId3">
            <a:extLst/>
          </a:blip>
          <a:srcRect l="0" t="427" r="0" b="16115"/>
          <a:stretch>
            <a:fillRect/>
          </a:stretch>
        </p:blipFill>
        <p:spPr>
          <a:xfrm>
            <a:off x="-1" y="2130483"/>
            <a:ext cx="13004801" cy="6850585"/>
          </a:xfrm>
          <a:prstGeom prst="rect">
            <a:avLst/>
          </a:prstGeom>
          <a:ln w="12700">
            <a:miter lim="400000"/>
          </a:ln>
        </p:spPr>
      </p:pic>
      <p:sp>
        <p:nvSpPr>
          <p:cNvPr id="205" name="Shape 20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206" name="pasted-image.png"/>
          <p:cNvPicPr/>
          <p:nvPr/>
        </p:nvPicPr>
        <p:blipFill>
          <a:blip r:embed="rId4">
            <a:extLst/>
          </a:blip>
          <a:stretch>
            <a:fillRect/>
          </a:stretch>
        </p:blipFill>
        <p:spPr>
          <a:xfrm>
            <a:off x="-12964" y="-48770"/>
            <a:ext cx="14770554" cy="9851140"/>
          </a:xfrm>
          <a:prstGeom prst="rect">
            <a:avLst/>
          </a:prstGeom>
          <a:ln w="12700">
            <a:miter lim="400000"/>
          </a:ln>
        </p:spPr>
      </p:pic>
      <p:sp>
        <p:nvSpPr>
          <p:cNvPr id="207" name="Shape 20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08" name="Shape 20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13" name="Shape 21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14" name="pasted-image.png"/>
          <p:cNvPicPr/>
          <p:nvPr/>
        </p:nvPicPr>
        <p:blipFill>
          <a:blip r:embed="rId3">
            <a:extLst/>
          </a:blip>
          <a:srcRect l="0" t="427" r="0" b="17689"/>
          <a:stretch>
            <a:fillRect/>
          </a:stretch>
        </p:blipFill>
        <p:spPr>
          <a:xfrm>
            <a:off x="-1" y="2130483"/>
            <a:ext cx="13004801" cy="6721402"/>
          </a:xfrm>
          <a:prstGeom prst="rect">
            <a:avLst/>
          </a:prstGeom>
          <a:ln w="12700">
            <a:miter lim="400000"/>
          </a:ln>
        </p:spPr>
      </p:pic>
      <p:sp>
        <p:nvSpPr>
          <p:cNvPr id="215" name="Shape 21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20" name="Shape 22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21" name="pasted-image.png"/>
          <p:cNvPicPr/>
          <p:nvPr/>
        </p:nvPicPr>
        <p:blipFill>
          <a:blip r:embed="rId3">
            <a:extLst/>
          </a:blip>
          <a:srcRect l="0" t="0" r="0" b="21282"/>
          <a:stretch>
            <a:fillRect/>
          </a:stretch>
        </p:blipFill>
        <p:spPr>
          <a:xfrm>
            <a:off x="-1" y="2153213"/>
            <a:ext cx="13004801" cy="6718035"/>
          </a:xfrm>
          <a:prstGeom prst="rect">
            <a:avLst/>
          </a:prstGeom>
          <a:ln w="12700">
            <a:miter lim="400000"/>
          </a:ln>
        </p:spPr>
      </p:pic>
      <p:sp>
        <p:nvSpPr>
          <p:cNvPr id="222" name="Shape 22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27" name="Shape 22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28" name="pasted-image.png"/>
          <p:cNvPicPr/>
          <p:nvPr/>
        </p:nvPicPr>
        <p:blipFill>
          <a:blip r:embed="rId3">
            <a:extLst/>
          </a:blip>
          <a:stretch>
            <a:fillRect/>
          </a:stretch>
        </p:blipFill>
        <p:spPr>
          <a:xfrm>
            <a:off x="-50800" y="2131557"/>
            <a:ext cx="14408323" cy="6759602"/>
          </a:xfrm>
          <a:prstGeom prst="rect">
            <a:avLst/>
          </a:prstGeom>
          <a:ln w="12700">
            <a:miter lim="400000"/>
          </a:ln>
        </p:spPr>
      </p:pic>
      <p:sp>
        <p:nvSpPr>
          <p:cNvPr id="229" name="Shape 22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prstGeom prst="rect">
            <a:avLst/>
          </a:prstGeom>
        </p:spPr>
        <p:txBody>
          <a:bodyPr/>
          <a:lstStyle/>
          <a:p>
            <a:pPr lvl="0">
              <a:defRPr b="0" sz="1800">
                <a:solidFill>
                  <a:srgbClr val="000000"/>
                </a:solidFill>
              </a:defRPr>
            </a:pPr>
            <a:r>
              <a:rPr b="1" sz="8200">
                <a:solidFill>
                  <a:srgbClr val="F16448"/>
                </a:solidFill>
              </a:rPr>
              <a:t>Explore</a:t>
            </a:r>
          </a:p>
        </p:txBody>
      </p:sp>
      <p:sp>
        <p:nvSpPr>
          <p:cNvPr id="234" name="Shape 23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35" name="Shape 23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236" name="pasted-image.png"/>
          <p:cNvPicPr/>
          <p:nvPr/>
        </p:nvPicPr>
        <p:blipFill>
          <a:blip r:embed="rId3">
            <a:extLst/>
          </a:blip>
          <a:stretch>
            <a:fillRect/>
          </a:stretch>
        </p:blipFill>
        <p:spPr>
          <a:xfrm>
            <a:off x="-10158" y="-863600"/>
            <a:ext cx="17003160" cy="10626977"/>
          </a:xfrm>
          <a:prstGeom prst="rect">
            <a:avLst/>
          </a:prstGeom>
          <a:ln w="12700">
            <a:miter lim="400000"/>
          </a:ln>
        </p:spPr>
      </p:pic>
      <p:sp>
        <p:nvSpPr>
          <p:cNvPr id="237" name="Shape 23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38" name="Shape 23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title"/>
          </p:nvPr>
        </p:nvSpPr>
        <p:spPr>
          <a:prstGeom prst="rect">
            <a:avLst/>
          </a:prstGeom>
        </p:spPr>
        <p:txBody>
          <a:bodyPr/>
          <a:lstStyle/>
          <a:p>
            <a:pPr lvl="0">
              <a:defRPr b="0" sz="1800">
                <a:solidFill>
                  <a:srgbClr val="000000"/>
                </a:solidFill>
              </a:defRPr>
            </a:pPr>
            <a:r>
              <a:rPr b="1" sz="8200">
                <a:solidFill>
                  <a:srgbClr val="F16448"/>
                </a:solidFill>
              </a:rPr>
              <a:t>Explore</a:t>
            </a:r>
          </a:p>
        </p:txBody>
      </p:sp>
      <p:sp>
        <p:nvSpPr>
          <p:cNvPr id="243" name="Shape 24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44" name="pasted-image.png"/>
          <p:cNvPicPr/>
          <p:nvPr/>
        </p:nvPicPr>
        <p:blipFill>
          <a:blip r:embed="rId3">
            <a:extLst/>
          </a:blip>
          <a:stretch>
            <a:fillRect/>
          </a:stretch>
        </p:blipFill>
        <p:spPr>
          <a:xfrm>
            <a:off x="-1" y="2099447"/>
            <a:ext cx="14585586" cy="6800642"/>
          </a:xfrm>
          <a:prstGeom prst="rect">
            <a:avLst/>
          </a:prstGeom>
          <a:ln w="12700">
            <a:miter lim="400000"/>
          </a:ln>
        </p:spPr>
      </p:pic>
      <p:sp>
        <p:nvSpPr>
          <p:cNvPr id="245" name="Shape 24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50" name="Shape 25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51" name="pasted-image.png"/>
          <p:cNvPicPr/>
          <p:nvPr/>
        </p:nvPicPr>
        <p:blipFill>
          <a:blip r:embed="rId3">
            <a:extLst/>
          </a:blip>
          <a:stretch>
            <a:fillRect/>
          </a:stretch>
        </p:blipFill>
        <p:spPr>
          <a:xfrm>
            <a:off x="135776" y="1939920"/>
            <a:ext cx="12733248" cy="6972190"/>
          </a:xfrm>
          <a:prstGeom prst="rect">
            <a:avLst/>
          </a:prstGeom>
          <a:ln w="12700">
            <a:miter lim="400000"/>
          </a:ln>
        </p:spPr>
      </p:pic>
      <p:sp>
        <p:nvSpPr>
          <p:cNvPr id="252" name="Shape 25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ph type="title"/>
          </p:nvPr>
        </p:nvSpPr>
        <p:spPr>
          <a:prstGeom prst="rect">
            <a:avLst/>
          </a:prstGeom>
        </p:spPr>
        <p:txBody>
          <a:bodyPr/>
          <a:lstStyle/>
          <a:p>
            <a:pPr lvl="0">
              <a:defRPr b="0" sz="1800">
                <a:solidFill>
                  <a:srgbClr val="000000"/>
                </a:solidFill>
              </a:defRPr>
            </a:pPr>
            <a:r>
              <a:rPr b="1" sz="8200">
                <a:solidFill>
                  <a:srgbClr val="F16448"/>
                </a:solidFill>
              </a:rPr>
              <a:t>What I Actually Do</a:t>
            </a:r>
          </a:p>
        </p:txBody>
      </p:sp>
      <p:sp>
        <p:nvSpPr>
          <p:cNvPr id="56" name="Shape 5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7" name="pasted-image.png"/>
          <p:cNvPicPr/>
          <p:nvPr/>
        </p:nvPicPr>
        <p:blipFill>
          <a:blip r:embed="rId3">
            <a:extLst/>
          </a:blip>
          <a:stretch>
            <a:fillRect/>
          </a:stretch>
        </p:blipFill>
        <p:spPr>
          <a:xfrm>
            <a:off x="-8147" y="2698226"/>
            <a:ext cx="13021094" cy="2048263"/>
          </a:xfrm>
          <a:prstGeom prst="rect">
            <a:avLst/>
          </a:prstGeom>
          <a:ln w="12700">
            <a:miter lim="400000"/>
          </a:ln>
        </p:spPr>
      </p:pic>
      <p:pic>
        <p:nvPicPr>
          <p:cNvPr id="58" name="pasted-image.png"/>
          <p:cNvPicPr/>
          <p:nvPr/>
        </p:nvPicPr>
        <p:blipFill>
          <a:blip r:embed="rId4">
            <a:extLst/>
          </a:blip>
          <a:stretch>
            <a:fillRect/>
          </a:stretch>
        </p:blipFill>
        <p:spPr>
          <a:xfrm>
            <a:off x="-4334" y="4720863"/>
            <a:ext cx="13026168" cy="2064475"/>
          </a:xfrm>
          <a:prstGeom prst="rect">
            <a:avLst/>
          </a:prstGeom>
          <a:ln w="12700">
            <a:miter lim="400000"/>
          </a:ln>
        </p:spPr>
      </p:pic>
      <p:pic>
        <p:nvPicPr>
          <p:cNvPr id="59" name="pasted-image.png"/>
          <p:cNvPicPr/>
          <p:nvPr/>
        </p:nvPicPr>
        <p:blipFill>
          <a:blip r:embed="rId5">
            <a:extLst/>
          </a:blip>
          <a:stretch>
            <a:fillRect/>
          </a:stretch>
        </p:blipFill>
        <p:spPr>
          <a:xfrm>
            <a:off x="6350" y="6780079"/>
            <a:ext cx="13004800" cy="1663406"/>
          </a:xfrm>
          <a:prstGeom prst="rect">
            <a:avLst/>
          </a:prstGeom>
          <a:ln w="12700">
            <a:miter lim="400000"/>
          </a:ln>
        </p:spPr>
      </p:pic>
      <p:sp>
        <p:nvSpPr>
          <p:cNvPr id="60" name="Shape 6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57" name="Shape 25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58" name="pasted-image.png"/>
          <p:cNvPicPr/>
          <p:nvPr/>
        </p:nvPicPr>
        <p:blipFill>
          <a:blip r:embed="rId3">
            <a:extLst/>
          </a:blip>
          <a:stretch>
            <a:fillRect/>
          </a:stretch>
        </p:blipFill>
        <p:spPr>
          <a:xfrm>
            <a:off x="0" y="2047314"/>
            <a:ext cx="13004801" cy="5930376"/>
          </a:xfrm>
          <a:prstGeom prst="rect">
            <a:avLst/>
          </a:prstGeom>
          <a:ln w="12700">
            <a:miter lim="400000"/>
          </a:ln>
        </p:spPr>
      </p:pic>
      <p:sp>
        <p:nvSpPr>
          <p:cNvPr id="259" name="Shape 259"/>
          <p:cNvSpPr/>
          <p:nvPr/>
        </p:nvSpPr>
        <p:spPr>
          <a:xfrm>
            <a:off x="2479923" y="2186273"/>
            <a:ext cx="4238356" cy="428674"/>
          </a:xfrm>
          <a:prstGeom prst="roundRect">
            <a:avLst>
              <a:gd name="adj" fmla="val 48175"/>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60" name="Shape 26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65" name="Shape 26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66" name="pasted-image.png"/>
          <p:cNvPicPr/>
          <p:nvPr/>
        </p:nvPicPr>
        <p:blipFill>
          <a:blip r:embed="rId3">
            <a:extLst/>
          </a:blip>
          <a:stretch>
            <a:fillRect/>
          </a:stretch>
        </p:blipFill>
        <p:spPr>
          <a:xfrm>
            <a:off x="0" y="2047314"/>
            <a:ext cx="13004801" cy="5930376"/>
          </a:xfrm>
          <a:prstGeom prst="rect">
            <a:avLst/>
          </a:prstGeom>
          <a:ln w="12700">
            <a:miter lim="400000"/>
          </a:ln>
        </p:spPr>
      </p:pic>
      <p:sp>
        <p:nvSpPr>
          <p:cNvPr id="267" name="Shape 267"/>
          <p:cNvSpPr/>
          <p:nvPr/>
        </p:nvSpPr>
        <p:spPr>
          <a:xfrm>
            <a:off x="1133723" y="2186273"/>
            <a:ext cx="1369297" cy="428674"/>
          </a:xfrm>
          <a:prstGeom prst="roundRect">
            <a:avLst>
              <a:gd name="adj" fmla="val 48175"/>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68" name="Shape 26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273" name="Shape 27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74" name="pasted-image.png"/>
          <p:cNvPicPr/>
          <p:nvPr/>
        </p:nvPicPr>
        <p:blipFill>
          <a:blip r:embed="rId3">
            <a:extLst/>
          </a:blip>
          <a:stretch>
            <a:fillRect/>
          </a:stretch>
        </p:blipFill>
        <p:spPr>
          <a:xfrm>
            <a:off x="0" y="2337624"/>
            <a:ext cx="13004800" cy="5078352"/>
          </a:xfrm>
          <a:prstGeom prst="rect">
            <a:avLst/>
          </a:prstGeom>
          <a:ln w="12700">
            <a:miter lim="400000"/>
          </a:ln>
        </p:spPr>
      </p:pic>
      <p:sp>
        <p:nvSpPr>
          <p:cNvPr id="275" name="Shape 27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280" name="Shape 28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81" name="pasted-image.png"/>
          <p:cNvPicPr/>
          <p:nvPr/>
        </p:nvPicPr>
        <p:blipFill>
          <a:blip r:embed="rId3">
            <a:extLst/>
          </a:blip>
          <a:stretch>
            <a:fillRect/>
          </a:stretch>
        </p:blipFill>
        <p:spPr>
          <a:xfrm>
            <a:off x="0" y="2337624"/>
            <a:ext cx="13004800" cy="5078352"/>
          </a:xfrm>
          <a:prstGeom prst="rect">
            <a:avLst/>
          </a:prstGeom>
          <a:ln w="12700">
            <a:miter lim="400000"/>
          </a:ln>
        </p:spPr>
      </p:pic>
      <p:sp>
        <p:nvSpPr>
          <p:cNvPr id="282" name="Shape 282"/>
          <p:cNvSpPr/>
          <p:nvPr/>
        </p:nvSpPr>
        <p:spPr>
          <a:xfrm>
            <a:off x="25400" y="4704742"/>
            <a:ext cx="9093179" cy="1040805"/>
          </a:xfrm>
          <a:prstGeom prst="roundRect">
            <a:avLst>
              <a:gd name="adj" fmla="val 19842"/>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83" name="Shape 28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288" name="Shape 28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89" name="pasted-image.png"/>
          <p:cNvPicPr/>
          <p:nvPr/>
        </p:nvPicPr>
        <p:blipFill>
          <a:blip r:embed="rId3">
            <a:extLst/>
          </a:blip>
          <a:stretch>
            <a:fillRect/>
          </a:stretch>
        </p:blipFill>
        <p:spPr>
          <a:xfrm>
            <a:off x="0" y="2897396"/>
            <a:ext cx="13004801" cy="5078352"/>
          </a:xfrm>
          <a:prstGeom prst="rect">
            <a:avLst/>
          </a:prstGeom>
          <a:ln w="12700">
            <a:miter lim="400000"/>
          </a:ln>
        </p:spPr>
      </p:pic>
      <p:sp>
        <p:nvSpPr>
          <p:cNvPr id="290" name="Shape 290"/>
          <p:cNvSpPr/>
          <p:nvPr/>
        </p:nvSpPr>
        <p:spPr>
          <a:xfrm>
            <a:off x="25400" y="6502797"/>
            <a:ext cx="12954000" cy="1048094"/>
          </a:xfrm>
          <a:prstGeom prst="roundRect">
            <a:avLst>
              <a:gd name="adj" fmla="val 27162"/>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91" name="Shape 29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296" name="Shape 29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97" name="pasted-image.png"/>
          <p:cNvPicPr/>
          <p:nvPr/>
        </p:nvPicPr>
        <p:blipFill>
          <a:blip r:embed="rId3">
            <a:extLst/>
          </a:blip>
          <a:srcRect l="7006" t="0" r="7006" b="10200"/>
          <a:stretch>
            <a:fillRect/>
          </a:stretch>
        </p:blipFill>
        <p:spPr>
          <a:xfrm>
            <a:off x="-9582" y="1987955"/>
            <a:ext cx="13023964" cy="6876207"/>
          </a:xfrm>
          <a:prstGeom prst="rect">
            <a:avLst/>
          </a:prstGeom>
          <a:ln w="12700">
            <a:miter lim="400000"/>
          </a:ln>
        </p:spPr>
      </p:pic>
      <p:sp>
        <p:nvSpPr>
          <p:cNvPr id="298" name="Shape 29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03" name="Shape 30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04" name="pasted-image.png"/>
          <p:cNvPicPr/>
          <p:nvPr/>
        </p:nvPicPr>
        <p:blipFill>
          <a:blip r:embed="rId3">
            <a:extLst/>
          </a:blip>
          <a:srcRect l="0" t="0" r="0" b="2973"/>
          <a:stretch>
            <a:fillRect/>
          </a:stretch>
        </p:blipFill>
        <p:spPr>
          <a:xfrm>
            <a:off x="0" y="2008673"/>
            <a:ext cx="13004801" cy="6849437"/>
          </a:xfrm>
          <a:prstGeom prst="rect">
            <a:avLst/>
          </a:prstGeom>
          <a:ln w="12700">
            <a:miter lim="400000"/>
          </a:ln>
        </p:spPr>
      </p:pic>
      <p:sp>
        <p:nvSpPr>
          <p:cNvPr id="305" name="Shape 305"/>
          <p:cNvSpPr/>
          <p:nvPr/>
        </p:nvSpPr>
        <p:spPr>
          <a:xfrm>
            <a:off x="25399" y="2075511"/>
            <a:ext cx="8289899" cy="455257"/>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06" name="Shape 306"/>
          <p:cNvSpPr/>
          <p:nvPr/>
        </p:nvSpPr>
        <p:spPr>
          <a:xfrm>
            <a:off x="610395" y="5606580"/>
            <a:ext cx="12436569" cy="455258"/>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07" name="Shape 30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12" name="Shape 31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13"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14"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15"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16"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17" name="Shape 31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pPr lvl="0">
              <a:defRPr b="0" sz="1800">
                <a:solidFill>
                  <a:srgbClr val="000000"/>
                </a:solidFill>
              </a:defRPr>
            </a:pPr>
            <a:r>
              <a:rPr b="1" sz="8200">
                <a:solidFill>
                  <a:srgbClr val="F16448"/>
                </a:solidFill>
              </a:rPr>
              <a:t>Explore Even More</a:t>
            </a:r>
          </a:p>
        </p:txBody>
      </p:sp>
      <p:sp>
        <p:nvSpPr>
          <p:cNvPr id="322" name="Shape 32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23" name="violin.png"/>
          <p:cNvPicPr/>
          <p:nvPr/>
        </p:nvPicPr>
        <p:blipFill>
          <a:blip r:embed="rId3">
            <a:extLst/>
          </a:blip>
          <a:stretch>
            <a:fillRect/>
          </a:stretch>
        </p:blipFill>
        <p:spPr>
          <a:xfrm>
            <a:off x="3034875" y="2149000"/>
            <a:ext cx="6935050" cy="6750292"/>
          </a:xfrm>
          <a:prstGeom prst="rect">
            <a:avLst/>
          </a:prstGeom>
          <a:ln w="12700">
            <a:miter lim="400000"/>
          </a:ln>
        </p:spPr>
      </p:pic>
      <p:sp>
        <p:nvSpPr>
          <p:cNvPr id="324" name="Shape 32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8" name="pasted-image.png"/>
          <p:cNvPicPr/>
          <p:nvPr/>
        </p:nvPicPr>
        <p:blipFill>
          <a:blip r:embed="rId3">
            <a:extLst/>
          </a:blip>
          <a:stretch>
            <a:fillRect/>
          </a:stretch>
        </p:blipFill>
        <p:spPr>
          <a:xfrm>
            <a:off x="-3397489" y="0"/>
            <a:ext cx="21005801" cy="9753601"/>
          </a:xfrm>
          <a:prstGeom prst="rect">
            <a:avLst/>
          </a:prstGeom>
          <a:ln w="12700">
            <a:miter lim="400000"/>
          </a:ln>
        </p:spPr>
      </p:pic>
      <p:sp>
        <p:nvSpPr>
          <p:cNvPr id="329" name="Shape 32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30" name="Shape 33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31" name="Shape 33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lvl="0">
              <a:defRPr sz="1800"/>
            </a:pPr>
            <a:r>
              <a:rPr sz="3600"/>
              <a:t>@beckerfuffle</a:t>
            </a:r>
          </a:p>
        </p:txBody>
      </p:sp>
      <p:sp>
        <p:nvSpPr>
          <p:cNvPr id="332" name="Shape 33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lvl1pPr>
          </a:lstStyle>
          <a:p>
            <a:pPr lvl="0">
              <a:defRPr sz="1800"/>
            </a:pPr>
            <a:r>
              <a:rPr sz="3600"/>
              <a:t>#PyDataNYC</a:t>
            </a:r>
          </a:p>
        </p:txBody>
      </p:sp>
    </p:spTree>
  </p:cSld>
  <p:clrMapOvr>
    <a:masterClrMapping/>
  </p:clrMapOvr>
  <p:transition spd="fast"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65" name="Shape 65"/>
          <p:cNvSpPr/>
          <p:nvPr>
            <p:ph type="body" idx="1"/>
          </p:nvPr>
        </p:nvSpPr>
        <p:spPr>
          <a:xfrm>
            <a:off x="927100" y="2768600"/>
            <a:ext cx="11722100" cy="6083300"/>
          </a:xfrm>
          <a:prstGeom prst="rect">
            <a:avLst/>
          </a:prstGeom>
        </p:spPr>
        <p:txBody>
          <a:bodyPr lIns="0" tIns="0" rIns="0" bIns="0" anchor="t"/>
          <a:lstStyle>
            <a:lvl1pPr marL="457200" indent="-419100">
              <a:lnSpc>
                <a:spcPct val="30000"/>
              </a:lnSpc>
              <a:buSzPct val="125000"/>
              <a:defRPr sz="4500"/>
            </a:lvl1pPr>
          </a:lstStyle>
          <a:p>
            <a:pPr lvl="0">
              <a:defRPr sz="1800">
                <a:solidFill>
                  <a:srgbClr val="000000"/>
                </a:solidFill>
              </a:defRPr>
            </a:pPr>
            <a:r>
              <a:rPr sz="4500">
                <a:solidFill>
                  <a:srgbClr val="444444"/>
                </a:solidFill>
              </a:rPr>
              <a:t>What is Data Science?</a:t>
            </a:r>
          </a:p>
        </p:txBody>
      </p:sp>
      <p:sp>
        <p:nvSpPr>
          <p:cNvPr id="66" name="Shape 6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67" name="Shape 6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337" name="Shape 337"/>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338" name="Shape 338"/>
          <p:cNvSpPr/>
          <p:nvPr/>
        </p:nvSpPr>
        <p:spPr>
          <a:xfrm>
            <a:off x="2451100" y="2717799"/>
            <a:ext cx="2070100"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39" name="Shape 33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40" name="Shape 34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4" name="Shape 344"/>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345" name="Shape 345"/>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346" name="Shape 346"/>
          <p:cNvSpPr/>
          <p:nvPr/>
        </p:nvSpPr>
        <p:spPr>
          <a:xfrm>
            <a:off x="2654300" y="5422900"/>
            <a:ext cx="1676400" cy="6731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47" name="Shape 34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48" name="Shape 34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353" name="Shape 353"/>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354" name="Shape 354"/>
          <p:cNvSpPr/>
          <p:nvPr/>
        </p:nvSpPr>
        <p:spPr>
          <a:xfrm>
            <a:off x="4698999" y="2882899"/>
            <a:ext cx="1765302"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55" name="Shape 35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56" name="Shape 35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0" name="Shape 360"/>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361" name="Shape 361"/>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362" name="Shape 362"/>
          <p:cNvSpPr/>
          <p:nvPr/>
        </p:nvSpPr>
        <p:spPr>
          <a:xfrm>
            <a:off x="6413499" y="4216400"/>
            <a:ext cx="2171702" cy="21717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63" name="Shape 36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64" name="Shape 36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8" name="Shape 368"/>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369"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370" name="Shape 37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71" name="Shape 37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376"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377" name="Shape 37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78" name="Shape 37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79" name="Shape 379"/>
          <p:cNvSpPr/>
          <p:nvPr/>
        </p:nvSpPr>
        <p:spPr>
          <a:xfrm>
            <a:off x="2416571" y="5860058"/>
            <a:ext cx="2431258" cy="452240"/>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hape 383"/>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384"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385" name="Shape 38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86" name="Shape 38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87" name="Shape 387"/>
          <p:cNvSpPr/>
          <p:nvPr/>
        </p:nvSpPr>
        <p:spPr>
          <a:xfrm>
            <a:off x="3571" y="4945658"/>
            <a:ext cx="12997658" cy="571501"/>
          </a:xfrm>
          <a:prstGeom prst="roundRect">
            <a:avLst>
              <a:gd name="adj" fmla="val 39566"/>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1" name="Shape 391"/>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392"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393" name="Shape 39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94" name="Shape 39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95" name="Shape 395"/>
          <p:cNvSpPr/>
          <p:nvPr/>
        </p:nvSpPr>
        <p:spPr>
          <a:xfrm>
            <a:off x="32146" y="7536458"/>
            <a:ext cx="11267679" cy="571501"/>
          </a:xfrm>
          <a:prstGeom prst="roundRect">
            <a:avLst>
              <a:gd name="adj" fmla="val 39566"/>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9" name="Shape 399"/>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00" name="Shape 400"/>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01" name="Shape 401"/>
          <p:cNvSpPr/>
          <p:nvPr/>
        </p:nvSpPr>
        <p:spPr>
          <a:xfrm>
            <a:off x="2451100" y="2717799"/>
            <a:ext cx="2070100"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02" name="Shape 40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03" name="Shape 40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ph type="title"/>
          </p:nvPr>
        </p:nvSpPr>
        <p:spPr>
          <a:prstGeom prst="rect">
            <a:avLst/>
          </a:prstGeom>
        </p:spPr>
        <p:txBody>
          <a:bodyPr/>
          <a:lstStyle/>
          <a:p>
            <a:pPr lvl="0">
              <a:defRPr b="0" sz="1800">
                <a:solidFill>
                  <a:srgbClr val="000000"/>
                </a:solidFill>
              </a:defRPr>
            </a:pPr>
            <a:r>
              <a:rPr b="1" sz="8200">
                <a:solidFill>
                  <a:srgbClr val="F16448"/>
                </a:solidFill>
              </a:rPr>
              <a:t>X_train</a:t>
            </a:r>
          </a:p>
        </p:txBody>
      </p:sp>
      <p:pic>
        <p:nvPicPr>
          <p:cNvPr id="408" name="droppedImage.png"/>
          <p:cNvPicPr/>
          <p:nvPr/>
        </p:nvPicPr>
        <p:blipFill>
          <a:blip r:embed="rId3">
            <a:extLst/>
          </a:blip>
          <a:stretch>
            <a:fillRect/>
          </a:stretch>
        </p:blipFill>
        <p:spPr>
          <a:xfrm>
            <a:off x="0" y="2705100"/>
            <a:ext cx="13010871" cy="4648201"/>
          </a:xfrm>
          <a:prstGeom prst="rect">
            <a:avLst/>
          </a:prstGeom>
          <a:ln w="12700">
            <a:miter lim="400000"/>
          </a:ln>
        </p:spPr>
      </p:pic>
      <p:sp>
        <p:nvSpPr>
          <p:cNvPr id="409" name="Shape 40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10" name="Shape 41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72" name="Shape 72"/>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p>
        </p:txBody>
      </p:sp>
      <p:sp>
        <p:nvSpPr>
          <p:cNvPr id="73" name="Shape 7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74" name="Shape 7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4" name="Shape 414"/>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15" name="Shape 415"/>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16" name="Shape 416"/>
          <p:cNvSpPr/>
          <p:nvPr/>
        </p:nvSpPr>
        <p:spPr>
          <a:xfrm>
            <a:off x="2654300" y="5422900"/>
            <a:ext cx="1676400" cy="6731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17" name="Shape 41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18" name="Shape 41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2" name="Shape 422"/>
          <p:cNvSpPr/>
          <p:nvPr>
            <p:ph type="title"/>
          </p:nvPr>
        </p:nvSpPr>
        <p:spPr>
          <a:prstGeom prst="rect">
            <a:avLst/>
          </a:prstGeom>
        </p:spPr>
        <p:txBody>
          <a:bodyPr/>
          <a:lstStyle/>
          <a:p>
            <a:pPr lvl="0">
              <a:defRPr b="0" sz="1800">
                <a:solidFill>
                  <a:srgbClr val="000000"/>
                </a:solidFill>
              </a:defRPr>
            </a:pPr>
            <a:r>
              <a:rPr b="1" sz="8200">
                <a:solidFill>
                  <a:srgbClr val="F16448"/>
                </a:solidFill>
              </a:rPr>
              <a:t>y_train</a:t>
            </a:r>
          </a:p>
        </p:txBody>
      </p:sp>
      <p:pic>
        <p:nvPicPr>
          <p:cNvPr id="423" name="droppedImage.png"/>
          <p:cNvPicPr/>
          <p:nvPr/>
        </p:nvPicPr>
        <p:blipFill>
          <a:blip r:embed="rId3">
            <a:extLst/>
          </a:blip>
          <a:stretch>
            <a:fillRect/>
          </a:stretch>
        </p:blipFill>
        <p:spPr>
          <a:xfrm>
            <a:off x="0" y="2705100"/>
            <a:ext cx="12992100" cy="4628088"/>
          </a:xfrm>
          <a:prstGeom prst="rect">
            <a:avLst/>
          </a:prstGeom>
          <a:ln w="12700">
            <a:miter lim="400000"/>
          </a:ln>
        </p:spPr>
      </p:pic>
      <p:sp>
        <p:nvSpPr>
          <p:cNvPr id="424" name="Shape 42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25" name="Shape 42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Tuning</a:t>
            </a:r>
          </a:p>
        </p:txBody>
      </p:sp>
      <p:pic>
        <p:nvPicPr>
          <p:cNvPr id="430" name="droppedImage.png"/>
          <p:cNvPicPr/>
          <p:nvPr/>
        </p:nvPicPr>
        <p:blipFill>
          <a:blip r:embed="rId3">
            <a:extLst/>
          </a:blip>
          <a:stretch>
            <a:fillRect/>
          </a:stretch>
        </p:blipFill>
        <p:spPr>
          <a:xfrm>
            <a:off x="139700" y="2705100"/>
            <a:ext cx="12725400" cy="5308600"/>
          </a:xfrm>
          <a:prstGeom prst="rect">
            <a:avLst/>
          </a:prstGeom>
          <a:ln w="12700">
            <a:miter lim="400000"/>
          </a:ln>
        </p:spPr>
      </p:pic>
      <p:sp>
        <p:nvSpPr>
          <p:cNvPr id="431" name="Shape 43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32" name="Shape 43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6" name="Shape 436"/>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RandomizedSearchCV</a:t>
            </a:r>
          </a:p>
        </p:txBody>
      </p:sp>
      <p:pic>
        <p:nvPicPr>
          <p:cNvPr id="437" name="droppedImage.png"/>
          <p:cNvPicPr/>
          <p:nvPr/>
        </p:nvPicPr>
        <p:blipFill>
          <a:blip r:embed="rId3">
            <a:extLst/>
          </a:blip>
          <a:stretch>
            <a:fillRect/>
          </a:stretch>
        </p:blipFill>
        <p:spPr>
          <a:xfrm>
            <a:off x="0" y="2476500"/>
            <a:ext cx="13004800" cy="1439899"/>
          </a:xfrm>
          <a:prstGeom prst="rect">
            <a:avLst/>
          </a:prstGeom>
          <a:ln w="12700">
            <a:miter lim="400000"/>
          </a:ln>
        </p:spPr>
      </p:pic>
      <p:pic>
        <p:nvPicPr>
          <p:cNvPr id="438" name="droppedImage.png"/>
          <p:cNvPicPr/>
          <p:nvPr/>
        </p:nvPicPr>
        <p:blipFill>
          <a:blip r:embed="rId4">
            <a:extLst/>
          </a:blip>
          <a:stretch>
            <a:fillRect/>
          </a:stretch>
        </p:blipFill>
        <p:spPr>
          <a:xfrm>
            <a:off x="0" y="3937000"/>
            <a:ext cx="12983976" cy="4940300"/>
          </a:xfrm>
          <a:prstGeom prst="rect">
            <a:avLst/>
          </a:prstGeom>
          <a:ln w="12700">
            <a:miter lim="400000"/>
          </a:ln>
        </p:spPr>
      </p:pic>
      <p:sp>
        <p:nvSpPr>
          <p:cNvPr id="439" name="Shape 43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40" name="Shape 44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RandomizedSearchCV</a:t>
            </a:r>
          </a:p>
        </p:txBody>
      </p:sp>
      <p:pic>
        <p:nvPicPr>
          <p:cNvPr id="445" name="droppedImage.png"/>
          <p:cNvPicPr/>
          <p:nvPr/>
        </p:nvPicPr>
        <p:blipFill>
          <a:blip r:embed="rId3">
            <a:extLst/>
          </a:blip>
          <a:stretch>
            <a:fillRect/>
          </a:stretch>
        </p:blipFill>
        <p:spPr>
          <a:xfrm>
            <a:off x="0" y="2705100"/>
            <a:ext cx="12991318" cy="4826000"/>
          </a:xfrm>
          <a:prstGeom prst="rect">
            <a:avLst/>
          </a:prstGeom>
          <a:ln w="12700">
            <a:miter lim="400000"/>
          </a:ln>
        </p:spPr>
      </p:pic>
      <p:sp>
        <p:nvSpPr>
          <p:cNvPr id="446" name="Shape 44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47" name="Shape 44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title"/>
          </p:nvPr>
        </p:nvSpPr>
        <p:spPr>
          <a:prstGeom prst="rect">
            <a:avLst/>
          </a:prstGeom>
        </p:spPr>
        <p:txBody>
          <a:bodyPr/>
          <a:lstStyle/>
          <a:p>
            <a:pPr lvl="0">
              <a:defRPr b="0" sz="1800">
                <a:solidFill>
                  <a:srgbClr val="000000"/>
                </a:solidFill>
              </a:defRPr>
            </a:pPr>
            <a:r>
              <a:rPr b="1" sz="8200">
                <a:solidFill>
                  <a:srgbClr val="F16448"/>
                </a:solidFill>
              </a:rPr>
              <a:t>sklearn.metrics</a:t>
            </a:r>
          </a:p>
        </p:txBody>
      </p:sp>
      <p:sp>
        <p:nvSpPr>
          <p:cNvPr id="452" name="Shape 452"/>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accuracy_score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classification_report</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confusion_matrix</a:t>
            </a:r>
          </a:p>
        </p:txBody>
      </p:sp>
      <p:sp>
        <p:nvSpPr>
          <p:cNvPr id="453" name="Shape 45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54" name="pasted-image.png"/>
          <p:cNvPicPr/>
          <p:nvPr/>
        </p:nvPicPr>
        <p:blipFill>
          <a:blip r:embed="rId3">
            <a:extLst/>
          </a:blip>
          <a:stretch>
            <a:fillRect/>
          </a:stretch>
        </p:blipFill>
        <p:spPr>
          <a:xfrm>
            <a:off x="-1" y="6030434"/>
            <a:ext cx="13004801" cy="1784130"/>
          </a:xfrm>
          <a:prstGeom prst="rect">
            <a:avLst/>
          </a:prstGeom>
          <a:ln w="12700">
            <a:miter lim="400000"/>
          </a:ln>
        </p:spPr>
      </p:pic>
      <p:sp>
        <p:nvSpPr>
          <p:cNvPr id="455" name="Shape 45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 name="Shape 459"/>
          <p:cNvSpPr/>
          <p:nvPr>
            <p:ph type="title"/>
          </p:nvPr>
        </p:nvSpPr>
        <p:spPr>
          <a:prstGeom prst="rect">
            <a:avLst/>
          </a:prstGeom>
        </p:spPr>
        <p:txBody>
          <a:bodyPr/>
          <a:lstStyle/>
          <a:p>
            <a:pPr lvl="0">
              <a:defRPr b="0" sz="1800">
                <a:solidFill>
                  <a:srgbClr val="000000"/>
                </a:solidFill>
              </a:defRPr>
            </a:pPr>
            <a:r>
              <a:rPr b="1" sz="8200">
                <a:solidFill>
                  <a:srgbClr val="F16448"/>
                </a:solidFill>
              </a:rPr>
              <a:t>accuracy_score</a:t>
            </a:r>
          </a:p>
        </p:txBody>
      </p:sp>
      <p:sp>
        <p:nvSpPr>
          <p:cNvPr id="460" name="Shape 46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61" name="pasted-image.png"/>
          <p:cNvPicPr/>
          <p:nvPr/>
        </p:nvPicPr>
        <p:blipFill>
          <a:blip r:embed="rId3">
            <a:extLst/>
          </a:blip>
          <a:stretch>
            <a:fillRect/>
          </a:stretch>
        </p:blipFill>
        <p:spPr>
          <a:xfrm>
            <a:off x="0" y="2504626"/>
            <a:ext cx="13004801" cy="3100483"/>
          </a:xfrm>
          <a:prstGeom prst="rect">
            <a:avLst/>
          </a:prstGeom>
          <a:ln w="12700">
            <a:miter lim="400000"/>
          </a:ln>
        </p:spPr>
      </p:pic>
      <p:sp>
        <p:nvSpPr>
          <p:cNvPr id="462" name="Shape 46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6" name="Shape 466"/>
          <p:cNvSpPr/>
          <p:nvPr>
            <p:ph type="title"/>
          </p:nvPr>
        </p:nvSpPr>
        <p:spPr>
          <a:prstGeom prst="rect">
            <a:avLst/>
          </a:prstGeom>
        </p:spPr>
        <p:txBody>
          <a:bodyPr/>
          <a:lstStyle/>
          <a:p>
            <a:pPr lvl="0">
              <a:defRPr b="0" sz="1800">
                <a:solidFill>
                  <a:srgbClr val="000000"/>
                </a:solidFill>
              </a:defRPr>
            </a:pPr>
            <a:r>
              <a:rPr b="1" sz="8200">
                <a:solidFill>
                  <a:srgbClr val="F16448"/>
                </a:solidFill>
              </a:rPr>
              <a:t>classification_report</a:t>
            </a:r>
          </a:p>
        </p:txBody>
      </p:sp>
      <p:sp>
        <p:nvSpPr>
          <p:cNvPr id="467" name="Shape 46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68" name="pasted-image.png"/>
          <p:cNvPicPr/>
          <p:nvPr/>
        </p:nvPicPr>
        <p:blipFill>
          <a:blip r:embed="rId3">
            <a:extLst/>
          </a:blip>
          <a:stretch>
            <a:fillRect/>
          </a:stretch>
        </p:blipFill>
        <p:spPr>
          <a:xfrm>
            <a:off x="0" y="2139218"/>
            <a:ext cx="13004801" cy="4634966"/>
          </a:xfrm>
          <a:prstGeom prst="rect">
            <a:avLst/>
          </a:prstGeom>
          <a:ln w="12700">
            <a:miter lim="400000"/>
          </a:ln>
        </p:spPr>
      </p:pic>
      <p:pic>
        <p:nvPicPr>
          <p:cNvPr id="469" name="pasted-image.png"/>
          <p:cNvPicPr/>
          <p:nvPr/>
        </p:nvPicPr>
        <p:blipFill>
          <a:blip r:embed="rId4">
            <a:extLst/>
          </a:blip>
          <a:srcRect l="0" t="0" r="0" b="15652"/>
          <a:stretch>
            <a:fillRect/>
          </a:stretch>
        </p:blipFill>
        <p:spPr>
          <a:xfrm>
            <a:off x="-12700" y="7115694"/>
            <a:ext cx="13004801" cy="1781617"/>
          </a:xfrm>
          <a:prstGeom prst="rect">
            <a:avLst/>
          </a:prstGeom>
          <a:ln w="12700">
            <a:miter lim="400000"/>
          </a:ln>
        </p:spPr>
      </p:pic>
      <p:sp>
        <p:nvSpPr>
          <p:cNvPr id="470" name="Shape 47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4" name="Shape 474"/>
          <p:cNvSpPr/>
          <p:nvPr>
            <p:ph type="title"/>
          </p:nvPr>
        </p:nvSpPr>
        <p:spPr>
          <a:prstGeom prst="rect">
            <a:avLst/>
          </a:prstGeom>
        </p:spPr>
        <p:txBody>
          <a:bodyPr/>
          <a:lstStyle/>
          <a:p>
            <a:pPr lvl="0">
              <a:defRPr b="0" sz="1800">
                <a:solidFill>
                  <a:srgbClr val="000000"/>
                </a:solidFill>
              </a:defRPr>
            </a:pPr>
            <a:r>
              <a:rPr b="1" sz="8200">
                <a:solidFill>
                  <a:srgbClr val="F16448"/>
                </a:solidFill>
              </a:rPr>
              <a:t>classification_report</a:t>
            </a:r>
          </a:p>
        </p:txBody>
      </p:sp>
      <p:sp>
        <p:nvSpPr>
          <p:cNvPr id="475" name="Shape 47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76" name="pasted-image.png"/>
          <p:cNvPicPr/>
          <p:nvPr/>
        </p:nvPicPr>
        <p:blipFill>
          <a:blip r:embed="rId3">
            <a:extLst/>
          </a:blip>
          <a:stretch>
            <a:fillRect/>
          </a:stretch>
        </p:blipFill>
        <p:spPr>
          <a:xfrm>
            <a:off x="0" y="2139218"/>
            <a:ext cx="13004801" cy="4634966"/>
          </a:xfrm>
          <a:prstGeom prst="rect">
            <a:avLst/>
          </a:prstGeom>
          <a:ln w="12700">
            <a:miter lim="400000"/>
          </a:ln>
        </p:spPr>
      </p:pic>
      <p:pic>
        <p:nvPicPr>
          <p:cNvPr id="477" name="pasted-image.png"/>
          <p:cNvPicPr/>
          <p:nvPr/>
        </p:nvPicPr>
        <p:blipFill>
          <a:blip r:embed="rId4">
            <a:extLst/>
          </a:blip>
          <a:srcRect l="0" t="0" r="0" b="15652"/>
          <a:stretch>
            <a:fillRect/>
          </a:stretch>
        </p:blipFill>
        <p:spPr>
          <a:xfrm>
            <a:off x="-12700" y="7115694"/>
            <a:ext cx="13004801" cy="1781617"/>
          </a:xfrm>
          <a:prstGeom prst="rect">
            <a:avLst/>
          </a:prstGeom>
          <a:ln w="12700">
            <a:miter lim="400000"/>
          </a:ln>
        </p:spPr>
      </p:pic>
      <p:sp>
        <p:nvSpPr>
          <p:cNvPr id="478" name="Shape 478"/>
          <p:cNvSpPr/>
          <p:nvPr/>
        </p:nvSpPr>
        <p:spPr>
          <a:xfrm>
            <a:off x="1596975" y="6434236"/>
            <a:ext cx="5947322" cy="398364"/>
          </a:xfrm>
          <a:prstGeom prst="roundRect">
            <a:avLst>
              <a:gd name="adj" fmla="val 47821"/>
            </a:avLst>
          </a:prstGeom>
          <a:ln w="508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79" name="Shape 47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484" name="Shape 48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85" name="pasted-image.png"/>
          <p:cNvPicPr/>
          <p:nvPr/>
        </p:nvPicPr>
        <p:blipFill>
          <a:blip r:embed="rId3">
            <a:extLst/>
          </a:blip>
          <a:stretch>
            <a:fillRect/>
          </a:stretch>
        </p:blipFill>
        <p:spPr>
          <a:xfrm>
            <a:off x="0" y="2189115"/>
            <a:ext cx="13004801" cy="5777204"/>
          </a:xfrm>
          <a:prstGeom prst="rect">
            <a:avLst/>
          </a:prstGeom>
          <a:ln w="12700">
            <a:miter lim="400000"/>
          </a:ln>
        </p:spPr>
      </p:pic>
      <p:sp>
        <p:nvSpPr>
          <p:cNvPr id="486" name="Shape 48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79" name="Shape 79"/>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p>
        </p:txBody>
      </p:sp>
      <p:sp>
        <p:nvSpPr>
          <p:cNvPr id="80" name="Shape 8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81" name="Shape 8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491" name="Shape 49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92" name="confused_1.png"/>
          <p:cNvPicPr/>
          <p:nvPr/>
        </p:nvPicPr>
        <p:blipFill>
          <a:blip r:embed="rId3">
            <a:extLst/>
          </a:blip>
          <a:stretch>
            <a:fillRect/>
          </a:stretch>
        </p:blipFill>
        <p:spPr>
          <a:xfrm>
            <a:off x="3277716" y="2021326"/>
            <a:ext cx="6449368" cy="6746027"/>
          </a:xfrm>
          <a:prstGeom prst="rect">
            <a:avLst/>
          </a:prstGeom>
          <a:ln w="12700">
            <a:miter lim="400000"/>
          </a:ln>
        </p:spPr>
      </p:pic>
      <p:sp>
        <p:nvSpPr>
          <p:cNvPr id="493" name="Shape 49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498" name="Shape 49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99"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500" name="Shape 50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4" name="Shape 504"/>
          <p:cNvSpPr/>
          <p:nvPr>
            <p:ph type="title"/>
          </p:nvPr>
        </p:nvSpPr>
        <p:spPr>
          <a:prstGeom prst="rect">
            <a:avLst/>
          </a:prstGeom>
        </p:spPr>
        <p:txBody>
          <a:bodyPr/>
          <a:lstStyle/>
          <a:p>
            <a:pPr lvl="0">
              <a:defRPr b="0" sz="1800">
                <a:solidFill>
                  <a:srgbClr val="000000"/>
                </a:solidFill>
              </a:defRPr>
            </a:pPr>
            <a:r>
              <a:rPr b="1" sz="8200">
                <a:solidFill>
                  <a:srgbClr val="F16448"/>
                </a:solidFill>
              </a:rPr>
              <a:t>INterpret</a:t>
            </a:r>
          </a:p>
        </p:txBody>
      </p:sp>
      <p:sp>
        <p:nvSpPr>
          <p:cNvPr id="505" name="Shape 50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06" name="pasted-image.png"/>
          <p:cNvPicPr/>
          <p:nvPr/>
        </p:nvPicPr>
        <p:blipFill>
          <a:blip r:embed="rId3">
            <a:extLst/>
          </a:blip>
          <a:stretch>
            <a:fillRect/>
          </a:stretch>
        </p:blipFill>
        <p:spPr>
          <a:xfrm>
            <a:off x="2790013" y="1437295"/>
            <a:ext cx="7424774" cy="7424775"/>
          </a:xfrm>
          <a:prstGeom prst="rect">
            <a:avLst/>
          </a:prstGeom>
          <a:ln w="12700">
            <a:miter lim="400000"/>
          </a:ln>
        </p:spPr>
      </p:pic>
      <p:sp>
        <p:nvSpPr>
          <p:cNvPr id="507" name="Shape 50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hape 511"/>
          <p:cNvSpPr/>
          <p:nvPr>
            <p:ph type="title"/>
          </p:nvPr>
        </p:nvSpPr>
        <p:spPr>
          <a:prstGeom prst="rect">
            <a:avLst/>
          </a:prstGeom>
        </p:spPr>
        <p:txBody>
          <a:bodyPr/>
          <a:lstStyle/>
          <a:p>
            <a:pPr lvl="0">
              <a:defRPr b="0" sz="1800">
                <a:solidFill>
                  <a:srgbClr val="000000"/>
                </a:solidFill>
              </a:defRPr>
            </a:pPr>
            <a:r>
              <a:rPr b="1" sz="8200">
                <a:solidFill>
                  <a:srgbClr val="F16448"/>
                </a:solidFill>
              </a:rPr>
              <a:t>My Info</a:t>
            </a:r>
          </a:p>
        </p:txBody>
      </p:sp>
      <p:sp>
        <p:nvSpPr>
          <p:cNvPr id="512" name="Shape 512"/>
          <p:cNvSpPr/>
          <p:nvPr>
            <p:ph type="body" idx="1"/>
          </p:nvPr>
        </p:nvSpPr>
        <p:spPr>
          <a:xfrm>
            <a:off x="927100" y="2768600"/>
            <a:ext cx="11722100" cy="6083300"/>
          </a:xfrm>
          <a:prstGeom prst="rect">
            <a:avLst/>
          </a:prstGeom>
        </p:spPr>
        <p:txBody>
          <a:bodyPr lIns="0" tIns="0" rIns="0" bIns="0" anchor="t"/>
          <a:lstStyle/>
          <a:p>
            <a:pPr lvl="0" marL="0" indent="0">
              <a:lnSpc>
                <a:spcPct val="40000"/>
              </a:lnSpc>
              <a:buSzTx/>
              <a:buNone/>
              <a:defRPr sz="1800">
                <a:solidFill>
                  <a:srgbClr val="000000"/>
                </a:solidFill>
              </a:defRPr>
            </a:pPr>
            <a:r>
              <a:rPr b="1" sz="4500">
                <a:solidFill>
                  <a:srgbClr val="444444"/>
                </a:solidFill>
              </a:rPr>
              <a:t>Twitter</a:t>
            </a:r>
            <a:r>
              <a:rPr sz="4500">
                <a:solidFill>
                  <a:srgbClr val="444444"/>
                </a:solidFill>
              </a:rPr>
              <a:t>: </a:t>
            </a:r>
            <a:r>
              <a:rPr sz="4500">
                <a:solidFill>
                  <a:srgbClr val="444444"/>
                </a:solidFill>
                <a:hlinkClick r:id="rId3" invalidUrl="" action="" tgtFrame="" tooltip="" history="1" highlightClick="0" endSnd="0"/>
              </a:rPr>
              <a:t>@beckerfuffle</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Blog</a:t>
            </a:r>
            <a:r>
              <a:rPr sz="4500">
                <a:solidFill>
                  <a:srgbClr val="444444"/>
                </a:solidFill>
              </a:rPr>
              <a:t>: </a:t>
            </a:r>
            <a:r>
              <a:rPr sz="4500">
                <a:solidFill>
                  <a:srgbClr val="444444"/>
                </a:solidFill>
                <a:hlinkClick r:id="rId4" invalidUrl="" action="" tgtFrame="" tooltip="" history="1" highlightClick="0" endSnd="0"/>
              </a:rPr>
              <a:t>beckerfuffle.com</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Github</a:t>
            </a:r>
            <a:r>
              <a:rPr sz="4500">
                <a:solidFill>
                  <a:srgbClr val="444444"/>
                </a:solidFill>
              </a:rPr>
              <a:t>: </a:t>
            </a:r>
            <a:r>
              <a:rPr sz="4500">
                <a:solidFill>
                  <a:srgbClr val="444444"/>
                </a:solidFill>
                <a:hlinkClick r:id="rId5" invalidUrl="" action="" tgtFrame="" tooltip="" history="1" highlightClick="0" endSnd="0"/>
              </a:rPr>
              <a:t>github.com/mdbecker</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Work with me</a:t>
            </a:r>
            <a:r>
              <a:rPr sz="4500">
                <a:solidFill>
                  <a:srgbClr val="444444"/>
                </a:solidFill>
              </a:rPr>
              <a:t>: http://aweber.jobs</a:t>
            </a:r>
          </a:p>
        </p:txBody>
      </p:sp>
      <p:pic>
        <p:nvPicPr>
          <p:cNvPr id="513" name="flat-blue-AWeberCom-RGB.png"/>
          <p:cNvPicPr/>
          <p:nvPr/>
        </p:nvPicPr>
        <p:blipFill>
          <a:blip r:embed="rId6">
            <a:extLst/>
          </a:blip>
          <a:stretch>
            <a:fillRect/>
          </a:stretch>
        </p:blipFill>
        <p:spPr>
          <a:xfrm>
            <a:off x="22457" y="7353300"/>
            <a:ext cx="5981701" cy="1498600"/>
          </a:xfrm>
          <a:prstGeom prst="rect">
            <a:avLst/>
          </a:prstGeom>
          <a:ln w="12700">
            <a:miter lim="400000"/>
          </a:ln>
        </p:spPr>
      </p:pic>
      <p:pic>
        <p:nvPicPr>
          <p:cNvPr id="514" name="DataPhilly_whiteonblack.png"/>
          <p:cNvPicPr/>
          <p:nvPr/>
        </p:nvPicPr>
        <p:blipFill>
          <a:blip r:embed="rId7">
            <a:extLst/>
          </a:blip>
          <a:stretch>
            <a:fillRect/>
          </a:stretch>
        </p:blipFill>
        <p:spPr>
          <a:xfrm>
            <a:off x="6172200" y="7720806"/>
            <a:ext cx="6832600" cy="1067594"/>
          </a:xfrm>
          <a:prstGeom prst="rect">
            <a:avLst/>
          </a:prstGeom>
          <a:ln w="12700">
            <a:miter lim="400000"/>
          </a:ln>
        </p:spPr>
      </p:pic>
      <p:sp>
        <p:nvSpPr>
          <p:cNvPr id="515" name="Shape 51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16" name="Shape 51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86" name="Shape 86"/>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p>
        </p:txBody>
      </p:sp>
      <p:sp>
        <p:nvSpPr>
          <p:cNvPr id="87" name="Shape 8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88" name="Shape 8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93" name="Shape 93"/>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Data Exploration</a:t>
            </a:r>
          </a:p>
        </p:txBody>
      </p:sp>
      <p:sp>
        <p:nvSpPr>
          <p:cNvPr id="94" name="Shape 9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95" name="Shape 9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Shape 99"/>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100" name="Shape 100"/>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Data Exploration</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Predictive Modeling</a:t>
            </a:r>
          </a:p>
        </p:txBody>
      </p:sp>
      <p:sp>
        <p:nvSpPr>
          <p:cNvPr id="101" name="Shape 10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02" name="Shape 10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jpeg"/></Relationships>

</file>

<file path=ppt/theme/_rels/theme2.xml.rels><?xml version="1.0" encoding="UTF-8" standalone="yes"?><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Semibold"/>
        <a:ea typeface="Source Sans Pro Semibold"/>
        <a:cs typeface="Source Sans Pro Semibold"/>
      </a:majorFont>
      <a:minorFont>
        <a:latin typeface="Source Sans Pro Semibold"/>
        <a:ea typeface="Source Sans Pro Semibold"/>
        <a:cs typeface="Source Sans Pro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19100"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Semibold"/>
        <a:ea typeface="Source Sans Pro Semibold"/>
        <a:cs typeface="Source Sans Pro Semibold"/>
      </a:majorFont>
      <a:minorFont>
        <a:latin typeface="Source Sans Pro Semibold"/>
        <a:ea typeface="Source Sans Pro Semibold"/>
        <a:cs typeface="Source Sans Pro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19100"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